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56" r:id="rId2"/>
    <p:sldId id="257" r:id="rId3"/>
    <p:sldId id="259" r:id="rId4"/>
    <p:sldId id="312" r:id="rId5"/>
    <p:sldId id="260" r:id="rId6"/>
    <p:sldId id="261" r:id="rId7"/>
    <p:sldId id="310" r:id="rId8"/>
    <p:sldId id="262" r:id="rId9"/>
    <p:sldId id="311" r:id="rId10"/>
    <p:sldId id="282" r:id="rId11"/>
    <p:sldId id="284" r:id="rId12"/>
    <p:sldId id="285" r:id="rId13"/>
    <p:sldId id="286" r:id="rId14"/>
    <p:sldId id="287" r:id="rId15"/>
    <p:sldId id="297" r:id="rId16"/>
    <p:sldId id="303" r:id="rId17"/>
    <p:sldId id="300" r:id="rId18"/>
    <p:sldId id="298" r:id="rId19"/>
    <p:sldId id="301" r:id="rId20"/>
    <p:sldId id="299" r:id="rId21"/>
    <p:sldId id="305" r:id="rId22"/>
    <p:sldId id="302" r:id="rId23"/>
    <p:sldId id="295" r:id="rId24"/>
    <p:sldId id="296" r:id="rId25"/>
    <p:sldId id="294" r:id="rId26"/>
    <p:sldId id="304" r:id="rId27"/>
    <p:sldId id="308" r:id="rId28"/>
    <p:sldId id="309" r:id="rId29"/>
    <p:sldId id="307" r:id="rId30"/>
    <p:sldId id="288"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67" autoAdjust="0"/>
    <p:restoredTop sz="91611" autoAdjust="0"/>
  </p:normalViewPr>
  <p:slideViewPr>
    <p:cSldViewPr>
      <p:cViewPr varScale="1">
        <p:scale>
          <a:sx n="120" d="100"/>
          <a:sy n="120" d="100"/>
        </p:scale>
        <p:origin x="2032" y="176"/>
      </p:cViewPr>
      <p:guideLst>
        <p:guide orient="horz" pos="2160"/>
        <p:guide pos="2880"/>
      </p:guideLst>
    </p:cSldViewPr>
  </p:slideViewPr>
  <p:notesTextViewPr>
    <p:cViewPr>
      <p:scale>
        <a:sx n="1" d="1"/>
        <a:sy n="1" d="1"/>
      </p:scale>
      <p:origin x="0" y="0"/>
    </p:cViewPr>
  </p:notesTextViewPr>
  <p:sorterViewPr>
    <p:cViewPr>
      <p:scale>
        <a:sx n="70" d="100"/>
        <a:sy n="70" d="100"/>
      </p:scale>
      <p:origin x="0" y="152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8C8D22-1C14-4FF3-9BF0-7AE405159456}" type="datetimeFigureOut">
              <a:rPr lang="en-US" smtClean="0"/>
              <a:t>5/13/19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AE8C9D6-3531-4836-8093-1A7D72E46023}" type="slidenum">
              <a:rPr lang="en-US" smtClean="0"/>
              <a:t>‹#›</a:t>
            </a:fld>
            <a:endParaRPr lang="en-US"/>
          </a:p>
        </p:txBody>
      </p:sp>
    </p:spTree>
    <p:extLst>
      <p:ext uri="{BB962C8B-B14F-4D97-AF65-F5344CB8AC3E}">
        <p14:creationId xmlns:p14="http://schemas.microsoft.com/office/powerpoint/2010/main" val="32886783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B11F9D-7E7F-481D-BA7C-B78F164F58E3}" type="datetimeFigureOut">
              <a:rPr lang="en-US" smtClean="0"/>
              <a:pPr/>
              <a:t>5/13/19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60CF49-D958-45F9-99F3-E59844294D2D}" type="slidenum">
              <a:rPr lang="en-US" smtClean="0"/>
              <a:pPr/>
              <a:t>‹#›</a:t>
            </a:fld>
            <a:endParaRPr lang="en-US"/>
          </a:p>
        </p:txBody>
      </p:sp>
    </p:spTree>
    <p:extLst>
      <p:ext uri="{BB962C8B-B14F-4D97-AF65-F5344CB8AC3E}">
        <p14:creationId xmlns:p14="http://schemas.microsoft.com/office/powerpoint/2010/main" val="1061542216"/>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Opening</a:t>
            </a:r>
            <a:r>
              <a:rPr lang="en-US" baseline="0" dirty="0"/>
              <a:t> statements and introductions here</a:t>
            </a:r>
            <a:endParaRPr lang="en-US" dirty="0"/>
          </a:p>
        </p:txBody>
      </p:sp>
      <p:sp>
        <p:nvSpPr>
          <p:cNvPr id="4" name="Slide Number Placeholder 3"/>
          <p:cNvSpPr>
            <a:spLocks noGrp="1"/>
          </p:cNvSpPr>
          <p:nvPr>
            <p:ph type="sldNum" sz="quarter" idx="10"/>
          </p:nvPr>
        </p:nvSpPr>
        <p:spPr/>
        <p:txBody>
          <a:bodyPr/>
          <a:lstStyle/>
          <a:p>
            <a:fld id="{6860CF49-D958-45F9-99F3-E59844294D2D}" type="slidenum">
              <a:rPr lang="en-US" smtClean="0"/>
              <a:pPr/>
              <a:t>1</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2434870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60CF49-D958-45F9-99F3-E59844294D2D}" type="slidenum">
              <a:rPr lang="en-US" smtClean="0"/>
              <a:pPr/>
              <a:t>19</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373529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60CF49-D958-45F9-99F3-E59844294D2D}" type="slidenum">
              <a:rPr lang="en-US" smtClean="0"/>
              <a:pPr/>
              <a:t>22</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443786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60CF49-D958-45F9-99F3-E59844294D2D}" type="slidenum">
              <a:rPr lang="en-US" smtClean="0"/>
              <a:pPr/>
              <a:t>23</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266239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60CF49-D958-45F9-99F3-E59844294D2D}" type="slidenum">
              <a:rPr lang="en-US" smtClean="0"/>
              <a:pPr/>
              <a:t>25</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2520804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60CF49-D958-45F9-99F3-E59844294D2D}" type="slidenum">
              <a:rPr lang="en-US" smtClean="0"/>
              <a:pPr/>
              <a:t>30</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595372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60CF49-D958-45F9-99F3-E59844294D2D}" type="slidenum">
              <a:rPr lang="en-US" smtClean="0"/>
              <a:pPr/>
              <a:t>2</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258576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60CF49-D958-45F9-99F3-E59844294D2D}" type="slidenum">
              <a:rPr lang="en-US" smtClean="0"/>
              <a:pPr/>
              <a:t>4</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307371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Directors on Boards who feel the company they serve are properly secured against a cyber attack….</a:t>
            </a:r>
          </a:p>
          <a:p>
            <a:endParaRPr lang="en-US" dirty="0"/>
          </a:p>
        </p:txBody>
      </p:sp>
      <p:sp>
        <p:nvSpPr>
          <p:cNvPr id="4" name="Slide Number Placeholder 3"/>
          <p:cNvSpPr>
            <a:spLocks noGrp="1"/>
          </p:cNvSpPr>
          <p:nvPr>
            <p:ph type="sldNum" sz="quarter" idx="10"/>
          </p:nvPr>
        </p:nvSpPr>
        <p:spPr/>
        <p:txBody>
          <a:bodyPr/>
          <a:lstStyle/>
          <a:p>
            <a:fld id="{6860CF49-D958-45F9-99F3-E59844294D2D}" type="slidenum">
              <a:rPr lang="en-US" smtClean="0"/>
              <a:pPr/>
              <a:t>6</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009079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60CF49-D958-45F9-99F3-E59844294D2D}" type="slidenum">
              <a:rPr lang="en-US" smtClean="0"/>
              <a:pPr/>
              <a:t>7</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74765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60CF49-D958-45F9-99F3-E59844294D2D}" type="slidenum">
              <a:rPr lang="en-US" smtClean="0"/>
              <a:pPr/>
              <a:t>10</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864629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60CF49-D958-45F9-99F3-E59844294D2D}" type="slidenum">
              <a:rPr lang="en-US" smtClean="0"/>
              <a:pPr/>
              <a:t>12</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239513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60CF49-D958-45F9-99F3-E59844294D2D}" type="slidenum">
              <a:rPr lang="en-US" smtClean="0"/>
              <a:pPr/>
              <a:t>16</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3781416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60CF49-D958-45F9-99F3-E59844294D2D}" type="slidenum">
              <a:rPr lang="en-US" smtClean="0"/>
              <a:pPr/>
              <a:t>17</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53681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C46803F-DF27-40FD-99EC-1C141CCAB906}" type="datetimeFigureOut">
              <a:rPr lang="en-US" smtClean="0"/>
              <a:pPr/>
              <a:t>5/13/19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8A042F-991A-4184-9D04-5E43F8D4EDCA}" type="slidenum">
              <a:rPr lang="en-US" smtClean="0"/>
              <a:pPr/>
              <a:t>‹#›</a:t>
            </a:fld>
            <a:endParaRPr lang="en-US"/>
          </a:p>
        </p:txBody>
      </p:sp>
    </p:spTree>
    <p:extLst>
      <p:ext uri="{BB962C8B-B14F-4D97-AF65-F5344CB8AC3E}">
        <p14:creationId xmlns:p14="http://schemas.microsoft.com/office/powerpoint/2010/main" val="1322400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46803F-DF27-40FD-99EC-1C141CCAB906}" type="datetimeFigureOut">
              <a:rPr lang="en-US" smtClean="0"/>
              <a:pPr/>
              <a:t>5/13/19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8A042F-991A-4184-9D04-5E43F8D4EDCA}" type="slidenum">
              <a:rPr lang="en-US" smtClean="0"/>
              <a:pPr/>
              <a:t>‹#›</a:t>
            </a:fld>
            <a:endParaRPr lang="en-US"/>
          </a:p>
        </p:txBody>
      </p:sp>
    </p:spTree>
    <p:extLst>
      <p:ext uri="{BB962C8B-B14F-4D97-AF65-F5344CB8AC3E}">
        <p14:creationId xmlns:p14="http://schemas.microsoft.com/office/powerpoint/2010/main" val="643400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46803F-DF27-40FD-99EC-1C141CCAB906}" type="datetimeFigureOut">
              <a:rPr lang="en-US" smtClean="0"/>
              <a:pPr/>
              <a:t>5/13/19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8A042F-991A-4184-9D04-5E43F8D4EDCA}" type="slidenum">
              <a:rPr lang="en-US" smtClean="0"/>
              <a:pPr/>
              <a:t>‹#›</a:t>
            </a:fld>
            <a:endParaRPr lang="en-US"/>
          </a:p>
        </p:txBody>
      </p:sp>
    </p:spTree>
    <p:extLst>
      <p:ext uri="{BB962C8B-B14F-4D97-AF65-F5344CB8AC3E}">
        <p14:creationId xmlns:p14="http://schemas.microsoft.com/office/powerpoint/2010/main" val="134267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46803F-DF27-40FD-99EC-1C141CCAB906}" type="datetimeFigureOut">
              <a:rPr lang="en-US" smtClean="0"/>
              <a:pPr/>
              <a:t>5/13/19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8A042F-991A-4184-9D04-5E43F8D4EDCA}" type="slidenum">
              <a:rPr lang="en-US" smtClean="0"/>
              <a:pPr/>
              <a:t>‹#›</a:t>
            </a:fld>
            <a:endParaRPr lang="en-US"/>
          </a:p>
        </p:txBody>
      </p:sp>
    </p:spTree>
    <p:extLst>
      <p:ext uri="{BB962C8B-B14F-4D97-AF65-F5344CB8AC3E}">
        <p14:creationId xmlns:p14="http://schemas.microsoft.com/office/powerpoint/2010/main" val="356798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46803F-DF27-40FD-99EC-1C141CCAB906}" type="datetimeFigureOut">
              <a:rPr lang="en-US" smtClean="0"/>
              <a:pPr/>
              <a:t>5/13/19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8A042F-991A-4184-9D04-5E43F8D4EDCA}" type="slidenum">
              <a:rPr lang="en-US" smtClean="0"/>
              <a:pPr/>
              <a:t>‹#›</a:t>
            </a:fld>
            <a:endParaRPr lang="en-US"/>
          </a:p>
        </p:txBody>
      </p:sp>
    </p:spTree>
    <p:extLst>
      <p:ext uri="{BB962C8B-B14F-4D97-AF65-F5344CB8AC3E}">
        <p14:creationId xmlns:p14="http://schemas.microsoft.com/office/powerpoint/2010/main" val="3092711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C46803F-DF27-40FD-99EC-1C141CCAB906}" type="datetimeFigureOut">
              <a:rPr lang="en-US" smtClean="0"/>
              <a:pPr/>
              <a:t>5/13/19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8A042F-991A-4184-9D04-5E43F8D4EDCA}" type="slidenum">
              <a:rPr lang="en-US" smtClean="0"/>
              <a:pPr/>
              <a:t>‹#›</a:t>
            </a:fld>
            <a:endParaRPr lang="en-US"/>
          </a:p>
        </p:txBody>
      </p:sp>
    </p:spTree>
    <p:extLst>
      <p:ext uri="{BB962C8B-B14F-4D97-AF65-F5344CB8AC3E}">
        <p14:creationId xmlns:p14="http://schemas.microsoft.com/office/powerpoint/2010/main" val="3376384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C46803F-DF27-40FD-99EC-1C141CCAB906}" type="datetimeFigureOut">
              <a:rPr lang="en-US" smtClean="0"/>
              <a:pPr/>
              <a:t>5/13/19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8A042F-991A-4184-9D04-5E43F8D4EDCA}" type="slidenum">
              <a:rPr lang="en-US" smtClean="0"/>
              <a:pPr/>
              <a:t>‹#›</a:t>
            </a:fld>
            <a:endParaRPr lang="en-US"/>
          </a:p>
        </p:txBody>
      </p:sp>
    </p:spTree>
    <p:extLst>
      <p:ext uri="{BB962C8B-B14F-4D97-AF65-F5344CB8AC3E}">
        <p14:creationId xmlns:p14="http://schemas.microsoft.com/office/powerpoint/2010/main" val="1460147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C46803F-DF27-40FD-99EC-1C141CCAB906}" type="datetimeFigureOut">
              <a:rPr lang="en-US" smtClean="0"/>
              <a:pPr/>
              <a:t>5/13/19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8A042F-991A-4184-9D04-5E43F8D4EDCA}" type="slidenum">
              <a:rPr lang="en-US" smtClean="0"/>
              <a:pPr/>
              <a:t>‹#›</a:t>
            </a:fld>
            <a:endParaRPr lang="en-US"/>
          </a:p>
        </p:txBody>
      </p:sp>
    </p:spTree>
    <p:extLst>
      <p:ext uri="{BB962C8B-B14F-4D97-AF65-F5344CB8AC3E}">
        <p14:creationId xmlns:p14="http://schemas.microsoft.com/office/powerpoint/2010/main" val="1986605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46803F-DF27-40FD-99EC-1C141CCAB906}" type="datetimeFigureOut">
              <a:rPr lang="en-US" smtClean="0"/>
              <a:pPr/>
              <a:t>5/13/19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8A042F-991A-4184-9D04-5E43F8D4EDCA}" type="slidenum">
              <a:rPr lang="en-US" smtClean="0"/>
              <a:pPr/>
              <a:t>‹#›</a:t>
            </a:fld>
            <a:endParaRPr lang="en-US"/>
          </a:p>
        </p:txBody>
      </p:sp>
    </p:spTree>
    <p:extLst>
      <p:ext uri="{BB962C8B-B14F-4D97-AF65-F5344CB8AC3E}">
        <p14:creationId xmlns:p14="http://schemas.microsoft.com/office/powerpoint/2010/main" val="1522067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46803F-DF27-40FD-99EC-1C141CCAB906}" type="datetimeFigureOut">
              <a:rPr lang="en-US" smtClean="0"/>
              <a:pPr/>
              <a:t>5/13/19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8A042F-991A-4184-9D04-5E43F8D4EDCA}" type="slidenum">
              <a:rPr lang="en-US" smtClean="0"/>
              <a:pPr/>
              <a:t>‹#›</a:t>
            </a:fld>
            <a:endParaRPr lang="en-US"/>
          </a:p>
        </p:txBody>
      </p:sp>
    </p:spTree>
    <p:extLst>
      <p:ext uri="{BB962C8B-B14F-4D97-AF65-F5344CB8AC3E}">
        <p14:creationId xmlns:p14="http://schemas.microsoft.com/office/powerpoint/2010/main" val="475716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46803F-DF27-40FD-99EC-1C141CCAB906}" type="datetimeFigureOut">
              <a:rPr lang="en-US" smtClean="0"/>
              <a:pPr/>
              <a:t>5/13/19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8A042F-991A-4184-9D04-5E43F8D4EDCA}" type="slidenum">
              <a:rPr lang="en-US" smtClean="0"/>
              <a:pPr/>
              <a:t>‹#›</a:t>
            </a:fld>
            <a:endParaRPr lang="en-US"/>
          </a:p>
        </p:txBody>
      </p:sp>
    </p:spTree>
    <p:extLst>
      <p:ext uri="{BB962C8B-B14F-4D97-AF65-F5344CB8AC3E}">
        <p14:creationId xmlns:p14="http://schemas.microsoft.com/office/powerpoint/2010/main" val="955460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46803F-DF27-40FD-99EC-1C141CCAB906}" type="datetimeFigureOut">
              <a:rPr lang="en-US" smtClean="0"/>
              <a:pPr/>
              <a:t>5/13/19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8A042F-991A-4184-9D04-5E43F8D4EDCA}" type="slidenum">
              <a:rPr lang="en-US" smtClean="0"/>
              <a:pPr/>
              <a:t>‹#›</a:t>
            </a:fld>
            <a:endParaRPr lang="en-US"/>
          </a:p>
        </p:txBody>
      </p:sp>
    </p:spTree>
    <p:extLst>
      <p:ext uri="{BB962C8B-B14F-4D97-AF65-F5344CB8AC3E}">
        <p14:creationId xmlns:p14="http://schemas.microsoft.com/office/powerpoint/2010/main" val="21585382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2.jpeg"/><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Cyber6.jpg"/>
          <p:cNvPicPr>
            <a:picLocks noChangeAspect="1"/>
          </p:cNvPicPr>
          <p:nvPr/>
        </p:nvPicPr>
        <p:blipFill>
          <a:blip r:embed="rId3" cstate="print"/>
          <a:srcRect r="50895" b="53125"/>
          <a:stretch>
            <a:fillRect/>
          </a:stretch>
        </p:blipFill>
        <p:spPr>
          <a:xfrm>
            <a:off x="0" y="0"/>
            <a:ext cx="9144000" cy="6858000"/>
          </a:xfrm>
          <a:prstGeom prst="rect">
            <a:avLst/>
          </a:prstGeom>
          <a:noFill/>
          <a:ln>
            <a:noFill/>
          </a:ln>
        </p:spPr>
      </p:pic>
      <p:sp>
        <p:nvSpPr>
          <p:cNvPr id="6" name="Rectangle 5"/>
          <p:cNvSpPr/>
          <p:nvPr/>
        </p:nvSpPr>
        <p:spPr>
          <a:xfrm>
            <a:off x="0" y="2286000"/>
            <a:ext cx="9144000" cy="2362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0" y="2438400"/>
            <a:ext cx="9144000" cy="2209800"/>
          </a:xfrm>
          <a:noFill/>
        </p:spPr>
        <p:txBody>
          <a:bodyPr>
            <a:noAutofit/>
          </a:bodyPr>
          <a:lstStyle/>
          <a:p>
            <a:r>
              <a:rPr lang="en-US" sz="6000" b="1" dirty="0">
                <a:ln>
                  <a:solidFill>
                    <a:schemeClr val="accent1"/>
                  </a:solidFill>
                </a:ln>
                <a:solidFill>
                  <a:schemeClr val="bg1"/>
                </a:solidFill>
              </a:rPr>
              <a:t>  </a:t>
            </a:r>
            <a:r>
              <a:rPr lang="en-US" sz="5400" b="1" dirty="0">
                <a:ln>
                  <a:solidFill>
                    <a:schemeClr val="accent1"/>
                  </a:solidFill>
                </a:ln>
                <a:solidFill>
                  <a:schemeClr val="bg1"/>
                </a:solidFill>
              </a:rPr>
              <a:t>Cyber Threat Vigilance</a:t>
            </a:r>
          </a:p>
          <a:p>
            <a:r>
              <a:rPr lang="en-US" sz="5400" b="1" dirty="0">
                <a:ln>
                  <a:solidFill>
                    <a:schemeClr val="accent1"/>
                  </a:solidFill>
                </a:ln>
                <a:solidFill>
                  <a:schemeClr val="bg1"/>
                </a:solidFill>
              </a:rPr>
              <a:t>An Organizational Imperative</a:t>
            </a: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18787" t="4878" r="29697" b="18415"/>
          <a:stretch/>
        </p:blipFill>
        <p:spPr>
          <a:xfrm>
            <a:off x="228600" y="2286000"/>
            <a:ext cx="1143000" cy="1257300"/>
          </a:xfrm>
          <a:prstGeom prst="rect">
            <a:avLst/>
          </a:prstGeom>
        </p:spPr>
      </p:pic>
    </p:spTree>
    <p:extLst>
      <p:ext uri="{BB962C8B-B14F-4D97-AF65-F5344CB8AC3E}">
        <p14:creationId xmlns:p14="http://schemas.microsoft.com/office/powerpoint/2010/main" val="39930082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274638"/>
            <a:ext cx="5943600" cy="1554162"/>
          </a:xfrm>
        </p:spPr>
        <p:txBody>
          <a:bodyPr>
            <a:normAutofit/>
          </a:bodyPr>
          <a:lstStyle/>
          <a:p>
            <a:pPr algn="l"/>
            <a:r>
              <a:rPr lang="en-US" b="1" dirty="0"/>
              <a:t>Present Situation</a:t>
            </a:r>
            <a:br>
              <a:rPr lang="en-US" b="1" dirty="0"/>
            </a:br>
            <a:r>
              <a:rPr lang="en-US" b="1" dirty="0"/>
              <a:t>Future Expectations</a:t>
            </a:r>
            <a:endParaRPr lang="en-US" b="1" dirty="0">
              <a:latin typeface="+mn-lt"/>
            </a:endParaRPr>
          </a:p>
        </p:txBody>
      </p:sp>
      <p:sp>
        <p:nvSpPr>
          <p:cNvPr id="4" name="Content Placeholder 2"/>
          <p:cNvSpPr txBox="1">
            <a:spLocks/>
          </p:cNvSpPr>
          <p:nvPr/>
        </p:nvSpPr>
        <p:spPr>
          <a:xfrm>
            <a:off x="2743200" y="1905000"/>
            <a:ext cx="5867400" cy="4068763"/>
          </a:xfrm>
          <a:prstGeom prst="rect">
            <a:avLst/>
          </a:prstGeom>
        </p:spPr>
        <p:txBody>
          <a:bodyPr/>
          <a:lstStyle/>
          <a:p>
            <a:pPr marL="233363" indent="-233363">
              <a:buFont typeface="Arial" pitchFamily="34" charset="0"/>
              <a:buChar char="•"/>
            </a:pPr>
            <a:r>
              <a:rPr lang="en-US" sz="2400" dirty="0"/>
              <a:t>Broad range of sophistication of attacks</a:t>
            </a:r>
          </a:p>
          <a:p>
            <a:pPr marL="233363" indent="-233363">
              <a:buFont typeface="Arial" pitchFamily="34" charset="0"/>
              <a:buChar char="•"/>
            </a:pPr>
            <a:r>
              <a:rPr lang="en-US" sz="2400" dirty="0"/>
              <a:t>Numbers are growing </a:t>
            </a:r>
          </a:p>
          <a:p>
            <a:pPr marL="233363" indent="-233363">
              <a:buFont typeface="Arial" pitchFamily="34" charset="0"/>
              <a:buChar char="•"/>
            </a:pPr>
            <a:r>
              <a:rPr lang="en-US" sz="2400" dirty="0"/>
              <a:t>Will not be “going away”/no zero end state/always adapting </a:t>
            </a:r>
          </a:p>
          <a:p>
            <a:pPr marL="233363" indent="-233363">
              <a:buFont typeface="Arial" pitchFamily="34" charset="0"/>
              <a:buChar char="•"/>
            </a:pPr>
            <a:r>
              <a:rPr lang="en-US" sz="2400" dirty="0"/>
              <a:t>Risk minimization/incident response planning …both needed</a:t>
            </a:r>
          </a:p>
          <a:p>
            <a:endParaRPr lang="en-US" sz="2400" dirty="0"/>
          </a:p>
          <a:p>
            <a:endParaRPr lang="en-US" sz="2400" dirty="0"/>
          </a:p>
          <a:p>
            <a:endParaRPr lang="en-US" sz="2400" dirty="0"/>
          </a:p>
        </p:txBody>
      </p:sp>
      <p:pic>
        <p:nvPicPr>
          <p:cNvPr id="5" name="Picture 4" descr="Cyber6.jpg"/>
          <p:cNvPicPr>
            <a:picLocks noChangeAspect="1"/>
          </p:cNvPicPr>
          <p:nvPr/>
        </p:nvPicPr>
        <p:blipFill>
          <a:blip r:embed="rId3" cstate="print"/>
          <a:srcRect l="5238" r="68573"/>
          <a:stretch>
            <a:fillRect/>
          </a:stretch>
        </p:blipFill>
        <p:spPr>
          <a:xfrm>
            <a:off x="0" y="0"/>
            <a:ext cx="2286000" cy="68580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6600" y="5105400"/>
            <a:ext cx="2057400" cy="1519885"/>
          </a:xfrm>
          <a:prstGeom prst="rect">
            <a:avLst/>
          </a:prstGeom>
        </p:spPr>
      </p:pic>
    </p:spTree>
    <p:extLst>
      <p:ext uri="{BB962C8B-B14F-4D97-AF65-F5344CB8AC3E}">
        <p14:creationId xmlns:p14="http://schemas.microsoft.com/office/powerpoint/2010/main" val="1422854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b="1" dirty="0"/>
              <a:t>Additional Infiltration Observations</a:t>
            </a:r>
          </a:p>
        </p:txBody>
      </p:sp>
      <p:sp>
        <p:nvSpPr>
          <p:cNvPr id="3" name="Content Placeholder 2"/>
          <p:cNvSpPr>
            <a:spLocks noGrp="1"/>
          </p:cNvSpPr>
          <p:nvPr>
            <p:ph idx="1"/>
          </p:nvPr>
        </p:nvSpPr>
        <p:spPr/>
        <p:txBody>
          <a:bodyPr>
            <a:normAutofit/>
          </a:bodyPr>
          <a:lstStyle/>
          <a:p>
            <a:r>
              <a:rPr lang="en-US" sz="2400" dirty="0"/>
              <a:t>The “newest technological mayhem” </a:t>
            </a:r>
          </a:p>
          <a:p>
            <a:r>
              <a:rPr lang="en-US" sz="2400" dirty="0"/>
              <a:t>“The perfect weapon”</a:t>
            </a:r>
          </a:p>
          <a:p>
            <a:r>
              <a:rPr lang="en-US" sz="2400" dirty="0"/>
              <a:t>“The professionalism of cyber crime”</a:t>
            </a:r>
          </a:p>
          <a:p>
            <a:r>
              <a:rPr lang="en-US" sz="2400" dirty="0"/>
              <a:t>“Fully converged processes  are rarely in place today”</a:t>
            </a:r>
          </a:p>
          <a:p>
            <a:r>
              <a:rPr lang="en-US" sz="2400" dirty="0"/>
              <a:t>Fifty three percent of operating personnel have never received cyber security training</a:t>
            </a:r>
          </a:p>
          <a:p>
            <a:r>
              <a:rPr lang="en-US" sz="2400" dirty="0"/>
              <a:t>Shortfall of cyber security experienced personnel</a:t>
            </a:r>
          </a:p>
        </p:txBody>
      </p:sp>
      <p:pic>
        <p:nvPicPr>
          <p:cNvPr id="5" name="Picture 4" descr="Cyber6.jpg"/>
          <p:cNvPicPr>
            <a:picLocks noChangeAspect="1"/>
          </p:cNvPicPr>
          <p:nvPr/>
        </p:nvPicPr>
        <p:blipFill>
          <a:blip r:embed="rId2" cstate="print"/>
          <a:srcRect t="51563" r="31253" b="30937"/>
          <a:stretch>
            <a:fillRect/>
          </a:stretch>
        </p:blipFill>
        <p:spPr>
          <a:xfrm>
            <a:off x="0" y="5029200"/>
            <a:ext cx="9144000" cy="1828800"/>
          </a:xfrm>
          <a:prstGeom prst="rect">
            <a:avLst/>
          </a:prstGeom>
          <a:noFill/>
          <a:ln>
            <a:noFill/>
          </a:ln>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6300" y="236538"/>
            <a:ext cx="1905000" cy="1407301"/>
          </a:xfrm>
          <a:prstGeom prst="rect">
            <a:avLst/>
          </a:prstGeom>
        </p:spPr>
      </p:pic>
    </p:spTree>
    <p:extLst>
      <p:ext uri="{BB962C8B-B14F-4D97-AF65-F5344CB8AC3E}">
        <p14:creationId xmlns:p14="http://schemas.microsoft.com/office/powerpoint/2010/main" val="4633980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76200"/>
            <a:ext cx="6400800" cy="1554162"/>
          </a:xfrm>
        </p:spPr>
        <p:txBody>
          <a:bodyPr>
            <a:normAutofit/>
          </a:bodyPr>
          <a:lstStyle/>
          <a:p>
            <a:pPr algn="l"/>
            <a:r>
              <a:rPr lang="en-US" b="1" dirty="0">
                <a:latin typeface="+mn-lt"/>
              </a:rPr>
              <a:t>Necessary Response Types</a:t>
            </a:r>
          </a:p>
        </p:txBody>
      </p:sp>
      <p:sp>
        <p:nvSpPr>
          <p:cNvPr id="4" name="Content Placeholder 2"/>
          <p:cNvSpPr txBox="1">
            <a:spLocks/>
          </p:cNvSpPr>
          <p:nvPr/>
        </p:nvSpPr>
        <p:spPr>
          <a:xfrm>
            <a:off x="2743200" y="1905000"/>
            <a:ext cx="5867400" cy="4068763"/>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schemeClr val="tx1"/>
              </a:solidFill>
              <a:effectLst/>
              <a:uLnTx/>
              <a:uFillTx/>
              <a:ea typeface="+mn-ea"/>
              <a:cs typeface="+mn-cs"/>
            </a:endParaRPr>
          </a:p>
        </p:txBody>
      </p:sp>
      <p:pic>
        <p:nvPicPr>
          <p:cNvPr id="5" name="Picture 4" descr="Cyber6.jpg"/>
          <p:cNvPicPr>
            <a:picLocks noChangeAspect="1"/>
          </p:cNvPicPr>
          <p:nvPr/>
        </p:nvPicPr>
        <p:blipFill>
          <a:blip r:embed="rId3" cstate="print"/>
          <a:srcRect l="5238" r="68573"/>
          <a:stretch>
            <a:fillRect/>
          </a:stretch>
        </p:blipFill>
        <p:spPr>
          <a:xfrm>
            <a:off x="0" y="0"/>
            <a:ext cx="2286000" cy="68580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76600" y="1943100"/>
            <a:ext cx="5029200" cy="3715276"/>
          </a:xfrm>
          <a:prstGeom prst="rect">
            <a:avLst/>
          </a:prstGeom>
        </p:spPr>
      </p:pic>
    </p:spTree>
    <p:extLst>
      <p:ext uri="{BB962C8B-B14F-4D97-AF65-F5344CB8AC3E}">
        <p14:creationId xmlns:p14="http://schemas.microsoft.com/office/powerpoint/2010/main" val="1422854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t>Workforce Attentions</a:t>
            </a:r>
          </a:p>
        </p:txBody>
      </p:sp>
      <p:sp>
        <p:nvSpPr>
          <p:cNvPr id="3" name="Content Placeholder 2"/>
          <p:cNvSpPr>
            <a:spLocks noGrp="1"/>
          </p:cNvSpPr>
          <p:nvPr>
            <p:ph idx="1"/>
          </p:nvPr>
        </p:nvSpPr>
        <p:spPr>
          <a:xfrm>
            <a:off x="457200" y="1600200"/>
            <a:ext cx="6248400" cy="4525963"/>
          </a:xfrm>
        </p:spPr>
        <p:txBody>
          <a:bodyPr>
            <a:normAutofit/>
          </a:bodyPr>
          <a:lstStyle/>
          <a:p>
            <a:r>
              <a:rPr lang="en-US" sz="2400" dirty="0"/>
              <a:t>A Focus: Analytical cyber risk assessment by specialists</a:t>
            </a:r>
          </a:p>
          <a:p>
            <a:r>
              <a:rPr lang="en-US" sz="2400" dirty="0"/>
              <a:t>Resultant Gap: Total workforce commitment and involvement</a:t>
            </a:r>
          </a:p>
          <a:p>
            <a:r>
              <a:rPr lang="en-US" sz="2400" dirty="0"/>
              <a:t>Gap closing: Cyber attention as a culture element</a:t>
            </a:r>
          </a:p>
          <a:p>
            <a:r>
              <a:rPr lang="en-US" sz="2400" dirty="0"/>
              <a:t>End State : Result of attentions, evaluations, and capabilities</a:t>
            </a:r>
          </a:p>
          <a:p>
            <a:r>
              <a:rPr lang="en-US" sz="2400" dirty="0"/>
              <a:t>Precedent: Nuclear billboards and metrics</a:t>
            </a:r>
          </a:p>
        </p:txBody>
      </p:sp>
      <p:pic>
        <p:nvPicPr>
          <p:cNvPr id="7" name="Picture 6" descr="Cyber6.jpg"/>
          <p:cNvPicPr>
            <a:picLocks noChangeAspect="1"/>
          </p:cNvPicPr>
          <p:nvPr/>
        </p:nvPicPr>
        <p:blipFill>
          <a:blip r:embed="rId2" cstate="print"/>
          <a:srcRect l="41902" r="31909"/>
          <a:stretch>
            <a:fillRect/>
          </a:stretch>
        </p:blipFill>
        <p:spPr>
          <a:xfrm>
            <a:off x="6858000" y="0"/>
            <a:ext cx="2286000" cy="6858000"/>
          </a:xfrm>
          <a:prstGeom prst="rect">
            <a:avLst/>
          </a:prstGeom>
        </p:spPr>
      </p:pic>
    </p:spTree>
    <p:extLst>
      <p:ext uri="{BB962C8B-B14F-4D97-AF65-F5344CB8AC3E}">
        <p14:creationId xmlns:p14="http://schemas.microsoft.com/office/powerpoint/2010/main" val="22430357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b="1" dirty="0"/>
              <a:t>Cyber Security Transformations</a:t>
            </a:r>
          </a:p>
        </p:txBody>
      </p:sp>
      <p:sp>
        <p:nvSpPr>
          <p:cNvPr id="3" name="Content Placeholder 2"/>
          <p:cNvSpPr>
            <a:spLocks noGrp="1"/>
          </p:cNvSpPr>
          <p:nvPr>
            <p:ph idx="1"/>
          </p:nvPr>
        </p:nvSpPr>
        <p:spPr/>
        <p:txBody>
          <a:bodyPr>
            <a:normAutofit/>
          </a:bodyPr>
          <a:lstStyle/>
          <a:p>
            <a:r>
              <a:rPr lang="en-US" sz="2400" dirty="0"/>
              <a:t>The next element of an organization’s culture</a:t>
            </a:r>
          </a:p>
          <a:p>
            <a:r>
              <a:rPr lang="en-US" sz="2400" dirty="0"/>
              <a:t>Much more than “continuous improvement”</a:t>
            </a:r>
          </a:p>
          <a:p>
            <a:r>
              <a:rPr lang="en-US" sz="2400" dirty="0"/>
              <a:t>A quantum leap of change</a:t>
            </a:r>
          </a:p>
          <a:p>
            <a:r>
              <a:rPr lang="en-US" sz="2400" dirty="0"/>
              <a:t>More than a big project</a:t>
            </a:r>
          </a:p>
          <a:p>
            <a:r>
              <a:rPr lang="en-US" sz="2400" dirty="0"/>
              <a:t>A “persuasive” activity</a:t>
            </a:r>
          </a:p>
        </p:txBody>
      </p:sp>
      <p:pic>
        <p:nvPicPr>
          <p:cNvPr id="5" name="Picture 4" descr="Cyber6.jpg"/>
          <p:cNvPicPr>
            <a:picLocks noChangeAspect="1"/>
          </p:cNvPicPr>
          <p:nvPr/>
        </p:nvPicPr>
        <p:blipFill>
          <a:blip r:embed="rId2" cstate="print"/>
          <a:srcRect t="51563" r="31253" b="30937"/>
          <a:stretch>
            <a:fillRect/>
          </a:stretch>
        </p:blipFill>
        <p:spPr>
          <a:xfrm>
            <a:off x="0" y="5029200"/>
            <a:ext cx="9144000" cy="1828800"/>
          </a:xfrm>
          <a:prstGeom prst="rect">
            <a:avLst/>
          </a:prstGeom>
          <a:noFill/>
          <a:ln>
            <a:noFill/>
          </a:ln>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9800" y="3586910"/>
            <a:ext cx="1828800" cy="1351009"/>
          </a:xfrm>
          <a:prstGeom prst="rect">
            <a:avLst/>
          </a:prstGeom>
        </p:spPr>
      </p:pic>
    </p:spTree>
    <p:extLst>
      <p:ext uri="{BB962C8B-B14F-4D97-AF65-F5344CB8AC3E}">
        <p14:creationId xmlns:p14="http://schemas.microsoft.com/office/powerpoint/2010/main" val="4633980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t>Culture Change</a:t>
            </a:r>
          </a:p>
        </p:txBody>
      </p:sp>
      <p:sp>
        <p:nvSpPr>
          <p:cNvPr id="3" name="Content Placeholder 2"/>
          <p:cNvSpPr>
            <a:spLocks noGrp="1"/>
          </p:cNvSpPr>
          <p:nvPr>
            <p:ph idx="1"/>
          </p:nvPr>
        </p:nvSpPr>
        <p:spPr>
          <a:xfrm>
            <a:off x="457200" y="1600200"/>
            <a:ext cx="6096000" cy="4525963"/>
          </a:xfrm>
        </p:spPr>
        <p:txBody>
          <a:bodyPr>
            <a:normAutofit/>
          </a:bodyPr>
          <a:lstStyle/>
          <a:p>
            <a:r>
              <a:rPr lang="en-US" sz="2400" dirty="0"/>
              <a:t>“A sustainable shift in mind set and daily attention by each employee”</a:t>
            </a:r>
          </a:p>
          <a:p>
            <a:r>
              <a:rPr lang="en-US" sz="2400" dirty="0"/>
              <a:t>Change is tough</a:t>
            </a:r>
          </a:p>
          <a:p>
            <a:r>
              <a:rPr lang="en-US" sz="2400" dirty="0"/>
              <a:t>Transformation is tougher</a:t>
            </a:r>
          </a:p>
          <a:p>
            <a:r>
              <a:rPr lang="en-US" sz="2400" dirty="0"/>
              <a:t>Communicate, communicate, communicate</a:t>
            </a:r>
          </a:p>
          <a:p>
            <a:r>
              <a:rPr lang="en-US" sz="2400" dirty="0"/>
              <a:t>Implement, implement, implement</a:t>
            </a:r>
          </a:p>
        </p:txBody>
      </p:sp>
      <p:pic>
        <p:nvPicPr>
          <p:cNvPr id="7" name="Picture 6" descr="Cyber6.jpg"/>
          <p:cNvPicPr>
            <a:picLocks noChangeAspect="1"/>
          </p:cNvPicPr>
          <p:nvPr/>
        </p:nvPicPr>
        <p:blipFill>
          <a:blip r:embed="rId2" cstate="print"/>
          <a:srcRect l="41902" r="31909"/>
          <a:stretch>
            <a:fillRect/>
          </a:stretch>
        </p:blipFill>
        <p:spPr>
          <a:xfrm>
            <a:off x="6858000" y="0"/>
            <a:ext cx="2286000" cy="68580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511805"/>
            <a:ext cx="1752600" cy="1294717"/>
          </a:xfrm>
          <a:prstGeom prst="rect">
            <a:avLst/>
          </a:prstGeom>
        </p:spPr>
      </p:pic>
    </p:spTree>
    <p:extLst>
      <p:ext uri="{BB962C8B-B14F-4D97-AF65-F5344CB8AC3E}">
        <p14:creationId xmlns:p14="http://schemas.microsoft.com/office/powerpoint/2010/main" val="2243035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274638"/>
            <a:ext cx="5943600" cy="1143000"/>
          </a:xfrm>
        </p:spPr>
        <p:txBody>
          <a:bodyPr/>
          <a:lstStyle/>
          <a:p>
            <a:pPr algn="l"/>
            <a:r>
              <a:rPr lang="en-US" b="1" dirty="0">
                <a:latin typeface="+mn-lt"/>
              </a:rPr>
              <a:t>Change is Tough</a:t>
            </a:r>
          </a:p>
        </p:txBody>
      </p:sp>
      <p:sp>
        <p:nvSpPr>
          <p:cNvPr id="4" name="Content Placeholder 2"/>
          <p:cNvSpPr txBox="1">
            <a:spLocks/>
          </p:cNvSpPr>
          <p:nvPr/>
        </p:nvSpPr>
        <p:spPr>
          <a:xfrm>
            <a:off x="2743200" y="1447800"/>
            <a:ext cx="5867400" cy="4525963"/>
          </a:xfrm>
          <a:prstGeom prst="rect">
            <a:avLst/>
          </a:prstGeom>
        </p:spPr>
        <p:txBody>
          <a:bodyPr/>
          <a:lstStyle/>
          <a:p>
            <a:pPr marL="231775" indent="-231775">
              <a:buFont typeface="Arial" pitchFamily="34" charset="0"/>
              <a:buChar char="•"/>
            </a:pPr>
            <a:r>
              <a:rPr lang="en-US" sz="2400" dirty="0"/>
              <a:t>Uncertainty</a:t>
            </a:r>
          </a:p>
          <a:p>
            <a:pPr marL="231775" indent="-231775">
              <a:buFont typeface="Arial" pitchFamily="34" charset="0"/>
              <a:buChar char="•"/>
            </a:pPr>
            <a:r>
              <a:rPr lang="en-US" sz="2400" dirty="0"/>
              <a:t>“Why”</a:t>
            </a:r>
          </a:p>
          <a:p>
            <a:pPr marL="231775" indent="-231775">
              <a:buFont typeface="Arial" pitchFamily="34" charset="0"/>
              <a:buChar char="•"/>
            </a:pPr>
            <a:r>
              <a:rPr lang="en-US" sz="2400" dirty="0"/>
              <a:t>“What’s it mean for me”</a:t>
            </a:r>
          </a:p>
          <a:p>
            <a:pPr marL="231775" indent="-231775">
              <a:buFont typeface="Arial" pitchFamily="34" charset="0"/>
              <a:buChar char="•"/>
            </a:pPr>
            <a:r>
              <a:rPr lang="en-US" sz="2400" dirty="0"/>
              <a:t>New responsibilities and interfaces</a:t>
            </a:r>
          </a:p>
          <a:p>
            <a:pPr marL="231775" indent="-231775">
              <a:buFont typeface="Arial" pitchFamily="34" charset="0"/>
              <a:buChar char="•"/>
            </a:pPr>
            <a:r>
              <a:rPr lang="en-US" sz="2400" dirty="0"/>
              <a:t>Shift in resource allocations</a:t>
            </a:r>
          </a:p>
          <a:p>
            <a:pPr marL="231775" indent="-231775">
              <a:buFont typeface="Arial" pitchFamily="34" charset="0"/>
              <a:buChar char="•"/>
            </a:pPr>
            <a:r>
              <a:rPr lang="en-US" sz="2400" dirty="0"/>
              <a:t>New skill sets/training</a:t>
            </a:r>
          </a:p>
          <a:p>
            <a:pPr marL="231775" indent="-231775">
              <a:buFont typeface="Arial" pitchFamily="34" charset="0"/>
              <a:buChar char="•"/>
            </a:pPr>
            <a:r>
              <a:rPr lang="en-US" sz="2400" dirty="0"/>
              <a:t>Capability, willingness, confidence in the organization to execute the change properly</a:t>
            </a:r>
          </a:p>
          <a:p>
            <a:pPr marL="231775" indent="-231775">
              <a:buFont typeface="Arial" pitchFamily="34" charset="0"/>
              <a:buChar char="•"/>
            </a:pPr>
            <a:endParaRPr lang="en-US" sz="2400" dirty="0"/>
          </a:p>
        </p:txBody>
      </p:sp>
      <p:pic>
        <p:nvPicPr>
          <p:cNvPr id="5" name="Picture 4" descr="Cyber6.jpg"/>
          <p:cNvPicPr>
            <a:picLocks noChangeAspect="1"/>
          </p:cNvPicPr>
          <p:nvPr/>
        </p:nvPicPr>
        <p:blipFill>
          <a:blip r:embed="rId3" cstate="print"/>
          <a:srcRect l="5238" r="68573"/>
          <a:stretch>
            <a:fillRect/>
          </a:stretch>
        </p:blipFill>
        <p:spPr>
          <a:xfrm>
            <a:off x="0" y="0"/>
            <a:ext cx="2286000" cy="68580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2200" y="5468891"/>
            <a:ext cx="1828800" cy="1351009"/>
          </a:xfrm>
          <a:prstGeom prst="rect">
            <a:avLst/>
          </a:prstGeom>
        </p:spPr>
      </p:pic>
    </p:spTree>
    <p:extLst>
      <p:ext uri="{BB962C8B-B14F-4D97-AF65-F5344CB8AC3E}">
        <p14:creationId xmlns:p14="http://schemas.microsoft.com/office/powerpoint/2010/main" val="14228544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38200" y="274638"/>
            <a:ext cx="7848600" cy="1143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a:ln>
                  <a:noFill/>
                </a:ln>
                <a:solidFill>
                  <a:schemeClr val="tx1"/>
                </a:solidFill>
                <a:effectLst/>
                <a:uLnTx/>
                <a:uFillTx/>
                <a:latin typeface="+mj-lt"/>
                <a:ea typeface="+mj-ea"/>
                <a:cs typeface="+mj-cs"/>
              </a:rPr>
              <a:t>Keys to Success</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8" name="Table 7"/>
          <p:cNvGraphicFramePr>
            <a:graphicFrameLocks noGrp="1"/>
          </p:cNvGraphicFramePr>
          <p:nvPr/>
        </p:nvGraphicFramePr>
        <p:xfrm>
          <a:off x="838200" y="1295401"/>
          <a:ext cx="7696200" cy="5013959"/>
        </p:xfrm>
        <a:graphic>
          <a:graphicData uri="http://schemas.openxmlformats.org/drawingml/2006/table">
            <a:tbl>
              <a:tblPr firstRow="1" bandRow="1">
                <a:tableStyleId>{5C22544A-7EE6-4342-B048-85BDC9FD1C3A}</a:tableStyleId>
              </a:tblPr>
              <a:tblGrid>
                <a:gridCol w="1924050">
                  <a:extLst>
                    <a:ext uri="{9D8B030D-6E8A-4147-A177-3AD203B41FA5}">
                      <a16:colId xmlns:a16="http://schemas.microsoft.com/office/drawing/2014/main" val="20000"/>
                    </a:ext>
                  </a:extLst>
                </a:gridCol>
                <a:gridCol w="590550">
                  <a:extLst>
                    <a:ext uri="{9D8B030D-6E8A-4147-A177-3AD203B41FA5}">
                      <a16:colId xmlns:a16="http://schemas.microsoft.com/office/drawing/2014/main" val="20001"/>
                    </a:ext>
                  </a:extLst>
                </a:gridCol>
                <a:gridCol w="2895600">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tblGrid>
              <a:tr h="1904999">
                <a:tc gridSpan="2">
                  <a:txBody>
                    <a:bodyPr/>
                    <a:lstStyle/>
                    <a:p>
                      <a:pPr marL="1588" marR="0" lvl="0" indent="-1588"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a:ln>
                            <a:noFill/>
                          </a:ln>
                          <a:solidFill>
                            <a:schemeClr val="bg1"/>
                          </a:solidFill>
                          <a:effectLst/>
                          <a:uLnTx/>
                          <a:uFillTx/>
                          <a:latin typeface="+mn-lt"/>
                          <a:ea typeface="+mn-ea"/>
                          <a:cs typeface="+mn-cs"/>
                        </a:rPr>
                        <a:t>Communicate, plan, implement, monitor, recognize success</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endParaRPr lang="en-US" sz="24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rowSpan="2">
                  <a:txBody>
                    <a:bodyPr/>
                    <a:lstStyle/>
                    <a:p>
                      <a:endParaRPr lang="en-US" sz="2400" dirty="0">
                        <a:solidFill>
                          <a:schemeClr val="bg1"/>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mn-lt"/>
                          <a:ea typeface="+mn-ea"/>
                          <a:cs typeface="+mn-cs"/>
                        </a:rPr>
                        <a:t>Senior level   vision setting, visible involvement</a:t>
                      </a:r>
                      <a:endParaRPr lang="en-US" sz="2400" dirty="0">
                        <a:solidFill>
                          <a:schemeClr val="bg1"/>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0"/>
                  </a:ext>
                </a:extLst>
              </a:tr>
              <a:tr h="114300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mn-lt"/>
                          <a:ea typeface="+mn-ea"/>
                          <a:cs typeface="+mn-cs"/>
                        </a:rPr>
                        <a:t>Program management rigor</a:t>
                      </a:r>
                    </a:p>
                    <a:p>
                      <a:endParaRPr lang="en-US" sz="2400" dirty="0">
                        <a:solidFill>
                          <a:schemeClr val="bg1"/>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endParaRPr lang="en-US"/>
                    </a:p>
                  </a:txBody>
                  <a:tcPr/>
                </a:tc>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mn-lt"/>
                          <a:ea typeface="+mn-ea"/>
                          <a:cs typeface="+mn-cs"/>
                        </a:rPr>
                        <a:t>Formalized resource shifts</a:t>
                      </a:r>
                    </a:p>
                    <a:p>
                      <a:endParaRPr lang="en-US" sz="2400" dirty="0">
                        <a:solidFill>
                          <a:schemeClr val="bg1"/>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1"/>
                  </a:ext>
                </a:extLst>
              </a:tr>
              <a:tr h="1587351">
                <a:tc>
                  <a:txBody>
                    <a:bodyPr/>
                    <a:lstStyle/>
                    <a:p>
                      <a:endParaRPr lang="en-US" sz="2400" dirty="0">
                        <a:solidFill>
                          <a:schemeClr val="bg1"/>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sz="2400" dirty="0">
                        <a:solidFill>
                          <a:schemeClr val="bg1"/>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mn-lt"/>
                          <a:ea typeface="+mn-ea"/>
                          <a:cs typeface="+mn-cs"/>
                        </a:rPr>
                        <a:t>Proper timing of workforce involvements and end states</a:t>
                      </a:r>
                      <a:br>
                        <a:rPr kumimoji="0" lang="en-US" sz="2400" b="0" i="0" u="none" strike="noStrike" kern="1200" cap="none" spc="0" normalizeH="0" baseline="0" noProof="0" dirty="0">
                          <a:ln>
                            <a:noFill/>
                          </a:ln>
                          <a:solidFill>
                            <a:schemeClr val="bg1"/>
                          </a:solidFill>
                          <a:effectLst/>
                          <a:uLnTx/>
                          <a:uFillTx/>
                          <a:latin typeface="+mn-lt"/>
                          <a:ea typeface="+mn-ea"/>
                          <a:cs typeface="+mn-cs"/>
                        </a:rPr>
                      </a:br>
                      <a:r>
                        <a:rPr kumimoji="0" lang="en-US" sz="2400" b="0" i="0" u="none" strike="noStrike" kern="1200" cap="none" spc="0" normalizeH="0" baseline="0" noProof="0" dirty="0">
                          <a:ln>
                            <a:noFill/>
                          </a:ln>
                          <a:solidFill>
                            <a:schemeClr val="bg1"/>
                          </a:solidFill>
                          <a:effectLst/>
                          <a:uLnTx/>
                          <a:uFillTx/>
                          <a:latin typeface="+mn-lt"/>
                          <a:ea typeface="+mn-ea"/>
                          <a:cs typeface="+mn-cs"/>
                        </a:rPr>
                        <a:t>(planning , daily behaviors outcomes), ambassadors, champions</a:t>
                      </a:r>
                    </a:p>
                    <a:p>
                      <a:endParaRPr lang="en-US" sz="2400" dirty="0">
                        <a:solidFill>
                          <a:schemeClr val="bg1"/>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endParaRPr lang="en-US"/>
                    </a:p>
                  </a:txBody>
                  <a:tcPr/>
                </a:tc>
                <a:extLst>
                  <a:ext uri="{0D108BD9-81ED-4DB2-BD59-A6C34878D82A}">
                    <a16:rowId xmlns:a16="http://schemas.microsoft.com/office/drawing/2014/main" val="10002"/>
                  </a:ext>
                </a:extLst>
              </a:tr>
            </a:tbl>
          </a:graphicData>
        </a:graphic>
      </p:graphicFrame>
      <p:pic>
        <p:nvPicPr>
          <p:cNvPr id="9" name="Picture 8" descr="Key-311738.svg.png"/>
          <p:cNvPicPr>
            <a:picLocks noChangeAspect="1"/>
          </p:cNvPicPr>
          <p:nvPr/>
        </p:nvPicPr>
        <p:blipFill>
          <a:blip r:embed="rId3" cstate="print">
            <a:duotone>
              <a:schemeClr val="accent1">
                <a:shade val="45000"/>
                <a:satMod val="135000"/>
              </a:schemeClr>
              <a:prstClr val="white"/>
            </a:duotone>
          </a:blip>
          <a:stretch>
            <a:fillRect/>
          </a:stretch>
        </p:blipFill>
        <p:spPr>
          <a:xfrm>
            <a:off x="3810000" y="1676400"/>
            <a:ext cx="2062072" cy="2438400"/>
          </a:xfrm>
          <a:prstGeom prst="rect">
            <a:avLst/>
          </a:prstGeom>
        </p:spPr>
      </p:pic>
      <p:pic>
        <p:nvPicPr>
          <p:cNvPr id="6" name="Picture 5" descr="Cyber6.jpg"/>
          <p:cNvPicPr>
            <a:picLocks noChangeAspect="1"/>
          </p:cNvPicPr>
          <p:nvPr/>
        </p:nvPicPr>
        <p:blipFill>
          <a:blip r:embed="rId4" cstate="print"/>
          <a:srcRect l="50056" t="51382" r="31253" b="30937"/>
          <a:stretch>
            <a:fillRect/>
          </a:stretch>
        </p:blipFill>
        <p:spPr>
          <a:xfrm>
            <a:off x="847725" y="4419600"/>
            <a:ext cx="2486025" cy="1857375"/>
          </a:xfrm>
          <a:prstGeom prst="rect">
            <a:avLst/>
          </a:prstGeom>
          <a:noFill/>
          <a:ln>
            <a:noFill/>
          </a:ln>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43800" y="15876"/>
            <a:ext cx="1508125" cy="1114114"/>
          </a:xfrm>
          <a:prstGeom prst="rect">
            <a:avLst/>
          </a:prstGeom>
        </p:spPr>
      </p:pic>
    </p:spTree>
    <p:extLst>
      <p:ext uri="{BB962C8B-B14F-4D97-AF65-F5344CB8AC3E}">
        <p14:creationId xmlns:p14="http://schemas.microsoft.com/office/powerpoint/2010/main" val="24309231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609600" y="1371600"/>
            <a:ext cx="7772400" cy="4906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Lack of persistence (Executives, implementers, budgets)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Organizational drift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Not learning from past attempts to change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Roles and responsibilities not clearly defined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Priority constraints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Insufficient skill  and infrastructure gaps not understood or corrected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Lack or disappearance of leaders’ vigilance</a:t>
            </a:r>
          </a:p>
        </p:txBody>
      </p:sp>
      <p:sp>
        <p:nvSpPr>
          <p:cNvPr id="2" name="Title 1"/>
          <p:cNvSpPr>
            <a:spLocks noGrp="1"/>
          </p:cNvSpPr>
          <p:nvPr>
            <p:ph type="title"/>
          </p:nvPr>
        </p:nvSpPr>
        <p:spPr/>
        <p:txBody>
          <a:bodyPr/>
          <a:lstStyle/>
          <a:p>
            <a:pPr algn="l"/>
            <a:r>
              <a:rPr lang="en-US" b="1" dirty="0"/>
              <a:t>Staying on Course/Threats</a:t>
            </a:r>
          </a:p>
        </p:txBody>
      </p:sp>
      <p:pic>
        <p:nvPicPr>
          <p:cNvPr id="6" name="Picture 5" descr="Cyber6.jpg"/>
          <p:cNvPicPr>
            <a:picLocks noChangeAspect="1"/>
          </p:cNvPicPr>
          <p:nvPr/>
        </p:nvPicPr>
        <p:blipFill>
          <a:blip r:embed="rId2" cstate="print"/>
          <a:srcRect t="51563" r="31253" b="30937"/>
          <a:stretch>
            <a:fillRect/>
          </a:stretch>
        </p:blipFill>
        <p:spPr>
          <a:xfrm>
            <a:off x="0" y="5029200"/>
            <a:ext cx="9144000" cy="1828800"/>
          </a:xfrm>
          <a:prstGeom prst="rect">
            <a:avLst/>
          </a:prstGeom>
          <a:noFill/>
          <a:ln>
            <a:noFill/>
          </a:ln>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72753" y="215901"/>
            <a:ext cx="1271247" cy="939122"/>
          </a:xfrm>
          <a:prstGeom prst="rect">
            <a:avLst/>
          </a:prstGeom>
        </p:spPr>
      </p:pic>
    </p:spTree>
    <p:extLst>
      <p:ext uri="{BB962C8B-B14F-4D97-AF65-F5344CB8AC3E}">
        <p14:creationId xmlns:p14="http://schemas.microsoft.com/office/powerpoint/2010/main" val="22430357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6166"/>
            <a:ext cx="7924800" cy="1325562"/>
          </a:xfrm>
        </p:spPr>
        <p:txBody>
          <a:bodyPr>
            <a:normAutofit fontScale="90000"/>
          </a:bodyPr>
          <a:lstStyle/>
          <a:p>
            <a:pPr algn="l"/>
            <a:r>
              <a:rPr lang="en-US" b="1" dirty="0"/>
              <a:t>Cyber Culture Testing</a:t>
            </a:r>
            <a:br>
              <a:rPr lang="en-US" b="1" dirty="0"/>
            </a:br>
            <a:r>
              <a:rPr lang="en-US" b="1" dirty="0"/>
              <a:t>Valentine’s Day Exercise</a:t>
            </a:r>
          </a:p>
        </p:txBody>
      </p:sp>
      <p:sp>
        <p:nvSpPr>
          <p:cNvPr id="4" name="Content Placeholder 2"/>
          <p:cNvSpPr txBox="1">
            <a:spLocks/>
          </p:cNvSpPr>
          <p:nvPr/>
        </p:nvSpPr>
        <p:spPr>
          <a:xfrm>
            <a:off x="457200" y="1600200"/>
            <a:ext cx="6172200" cy="4525963"/>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Holiday Greetings sent to workforce by an unfamiliar sender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Guidance provided to an interesting attachment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Results: alarming number of employees accessed the attachment</a:t>
            </a:r>
          </a:p>
        </p:txBody>
      </p:sp>
      <p:pic>
        <p:nvPicPr>
          <p:cNvPr id="5" name="Picture 4" descr="Cyber6.jpg"/>
          <p:cNvPicPr>
            <a:picLocks noChangeAspect="1"/>
          </p:cNvPicPr>
          <p:nvPr/>
        </p:nvPicPr>
        <p:blipFill>
          <a:blip r:embed="rId3" cstate="print"/>
          <a:srcRect l="41902" r="31909"/>
          <a:stretch>
            <a:fillRect/>
          </a:stretch>
        </p:blipFill>
        <p:spPr>
          <a:xfrm>
            <a:off x="6858000" y="0"/>
            <a:ext cx="2286000" cy="68580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486400"/>
            <a:ext cx="1786990" cy="1320122"/>
          </a:xfrm>
          <a:prstGeom prst="rect">
            <a:avLst/>
          </a:prstGeom>
        </p:spPr>
      </p:pic>
    </p:spTree>
    <p:extLst>
      <p:ext uri="{BB962C8B-B14F-4D97-AF65-F5344CB8AC3E}">
        <p14:creationId xmlns:p14="http://schemas.microsoft.com/office/powerpoint/2010/main" val="2430923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274638"/>
            <a:ext cx="5943600" cy="1143000"/>
          </a:xfrm>
        </p:spPr>
        <p:txBody>
          <a:bodyPr/>
          <a:lstStyle/>
          <a:p>
            <a:pPr algn="l"/>
            <a:r>
              <a:rPr lang="en-US" b="1" dirty="0">
                <a:latin typeface="+mn-lt"/>
              </a:rPr>
              <a:t>Agenda</a:t>
            </a:r>
          </a:p>
        </p:txBody>
      </p:sp>
      <p:sp>
        <p:nvSpPr>
          <p:cNvPr id="4" name="Content Placeholder 2"/>
          <p:cNvSpPr txBox="1">
            <a:spLocks/>
          </p:cNvSpPr>
          <p:nvPr/>
        </p:nvSpPr>
        <p:spPr>
          <a:xfrm>
            <a:off x="2743200" y="1447800"/>
            <a:ext cx="5867400" cy="4525963"/>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chemeClr val="tx1"/>
                </a:solidFill>
                <a:effectLst/>
                <a:uLnTx/>
                <a:uFillTx/>
                <a:ea typeface="+mn-ea"/>
                <a:cs typeface="+mn-cs"/>
              </a:rPr>
              <a:t>Introductions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a:t>Cyber Security: A permanent threat, the need for cultural vigilance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chemeClr val="tx1"/>
                </a:solidFill>
                <a:effectLst/>
                <a:uLnTx/>
                <a:uFillTx/>
                <a:ea typeface="+mn-ea"/>
                <a:cs typeface="+mn-cs"/>
              </a:rPr>
              <a:t>The </a:t>
            </a:r>
            <a:r>
              <a:rPr lang="en-US" sz="2400" dirty="0"/>
              <a:t>invisible </a:t>
            </a:r>
            <a:r>
              <a:rPr kumimoji="0" lang="en-US" sz="2400" b="0" i="0" u="none" strike="noStrike" kern="1200" cap="none" spc="0" normalizeH="0" baseline="0" noProof="0" dirty="0">
                <a:ln>
                  <a:noFill/>
                </a:ln>
                <a:solidFill>
                  <a:schemeClr val="tx1"/>
                </a:solidFill>
                <a:effectLst/>
                <a:uLnTx/>
                <a:uFillTx/>
                <a:ea typeface="+mn-ea"/>
                <a:cs typeface="+mn-cs"/>
              </a:rPr>
              <a:t>workforce gap; workforce attention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a:t>Transformation: Definitions, keys to success, staying on course in becoming a culture</a:t>
            </a:r>
            <a:endParaRPr kumimoji="0" lang="en-US" sz="2400" b="0" i="0" u="none" strike="noStrike" kern="1200" cap="none" spc="0" normalizeH="0" baseline="0" noProof="0" dirty="0">
              <a:ln>
                <a:noFill/>
              </a:ln>
              <a:solidFill>
                <a:schemeClr val="tx1"/>
              </a:solidFill>
              <a:effectLst/>
              <a:uLnTx/>
              <a:uFillTx/>
              <a:ea typeface="+mn-ea"/>
              <a:cs typeface="+mn-cs"/>
            </a:endParaRPr>
          </a:p>
        </p:txBody>
      </p:sp>
      <p:pic>
        <p:nvPicPr>
          <p:cNvPr id="5" name="Picture 4" descr="Cyber6.jpg"/>
          <p:cNvPicPr>
            <a:picLocks noChangeAspect="1"/>
          </p:cNvPicPr>
          <p:nvPr/>
        </p:nvPicPr>
        <p:blipFill>
          <a:blip r:embed="rId3" cstate="print"/>
          <a:srcRect l="5238" r="68573"/>
          <a:stretch>
            <a:fillRect/>
          </a:stretch>
        </p:blipFill>
        <p:spPr>
          <a:xfrm>
            <a:off x="0" y="0"/>
            <a:ext cx="2286000" cy="68580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6600" y="5213820"/>
            <a:ext cx="2057400" cy="1519885"/>
          </a:xfrm>
          <a:prstGeom prst="rect">
            <a:avLst/>
          </a:prstGeom>
        </p:spPr>
      </p:pic>
    </p:spTree>
    <p:extLst>
      <p:ext uri="{BB962C8B-B14F-4D97-AF65-F5344CB8AC3E}">
        <p14:creationId xmlns:p14="http://schemas.microsoft.com/office/powerpoint/2010/main" val="14228544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yber Attack Map - Norse Attack Map Every second, Norse ..."/>
          <p:cNvPicPr>
            <a:picLocks noChangeAspect="1" noChangeArrowheads="1"/>
          </p:cNvPicPr>
          <p:nvPr/>
        </p:nvPicPr>
        <p:blipFill>
          <a:blip r:embed="rId2" cstate="print">
            <a:duotone>
              <a:prstClr val="black"/>
              <a:schemeClr val="accent1">
                <a:tint val="45000"/>
                <a:satMod val="400000"/>
              </a:schemeClr>
            </a:duotone>
            <a:lum bright="7000" contrast="-17000"/>
          </a:blip>
          <a:srcRect l="4167" r="12500"/>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0" y="2133600"/>
            <a:ext cx="9144000" cy="1143000"/>
          </a:xfrm>
        </p:spPr>
        <p:txBody>
          <a:bodyPr>
            <a:noAutofit/>
          </a:bodyPr>
          <a:lstStyle/>
          <a:p>
            <a:r>
              <a:rPr lang="en-US" sz="8000" b="1" dirty="0">
                <a:solidFill>
                  <a:schemeClr val="bg1"/>
                </a:solidFill>
              </a:rPr>
              <a:t>Where are you?</a:t>
            </a:r>
          </a:p>
        </p:txBody>
      </p:sp>
    </p:spTree>
    <p:extLst>
      <p:ext uri="{BB962C8B-B14F-4D97-AF65-F5344CB8AC3E}">
        <p14:creationId xmlns:p14="http://schemas.microsoft.com/office/powerpoint/2010/main" val="22430357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pPr algn="l"/>
            <a:r>
              <a:rPr lang="en-US" b="1" dirty="0"/>
              <a:t>Where are you?</a:t>
            </a:r>
          </a:p>
        </p:txBody>
      </p:sp>
      <p:pic>
        <p:nvPicPr>
          <p:cNvPr id="7" name="Picture 6" descr="Cyber6.jpg"/>
          <p:cNvPicPr>
            <a:picLocks noChangeAspect="1"/>
          </p:cNvPicPr>
          <p:nvPr/>
        </p:nvPicPr>
        <p:blipFill>
          <a:blip r:embed="rId2" cstate="print"/>
          <a:srcRect l="41902" r="31909"/>
          <a:stretch>
            <a:fillRect/>
          </a:stretch>
        </p:blipFill>
        <p:spPr>
          <a:xfrm>
            <a:off x="6858000" y="0"/>
            <a:ext cx="2286000" cy="6858000"/>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620622286"/>
              </p:ext>
            </p:extLst>
          </p:nvPr>
        </p:nvGraphicFramePr>
        <p:xfrm>
          <a:off x="457200" y="1447799"/>
          <a:ext cx="5791200" cy="4388150"/>
        </p:xfrm>
        <a:graphic>
          <a:graphicData uri="http://schemas.openxmlformats.org/drawingml/2006/table">
            <a:tbl>
              <a:tblPr firstRow="1" bandRow="1">
                <a:tableStyleId>{5C22544A-7EE6-4342-B048-85BDC9FD1C3A}</a:tableStyleId>
              </a:tblPr>
              <a:tblGrid>
                <a:gridCol w="5791200">
                  <a:extLst>
                    <a:ext uri="{9D8B030D-6E8A-4147-A177-3AD203B41FA5}">
                      <a16:colId xmlns:a16="http://schemas.microsoft.com/office/drawing/2014/main" val="20000"/>
                    </a:ext>
                  </a:extLst>
                </a:gridCol>
              </a:tblGrid>
              <a:tr h="716280">
                <a:tc>
                  <a:txBody>
                    <a:bodyPr/>
                    <a:lstStyle/>
                    <a:p>
                      <a:r>
                        <a:rPr lang="en-US" sz="2400" dirty="0"/>
                        <a:t>“Where you are” determines what to do to get the future … are you OK? </a:t>
                      </a:r>
                    </a:p>
                  </a:txBody>
                  <a:tcPr>
                    <a:solidFill>
                      <a:schemeClr val="tx2"/>
                    </a:solidFill>
                  </a:tcPr>
                </a:tc>
                <a:extLst>
                  <a:ext uri="{0D108BD9-81ED-4DB2-BD59-A6C34878D82A}">
                    <a16:rowId xmlns:a16="http://schemas.microsoft.com/office/drawing/2014/main" val="10000"/>
                  </a:ext>
                </a:extLst>
              </a:tr>
              <a:tr h="624840">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400" dirty="0">
                          <a:solidFill>
                            <a:schemeClr val="bg1"/>
                          </a:solidFill>
                        </a:rPr>
                        <a:t>Current attention to cyber related matters</a:t>
                      </a:r>
                    </a:p>
                  </a:txBody>
                  <a:tcPr>
                    <a:solidFill>
                      <a:schemeClr val="tx2"/>
                    </a:solidFill>
                  </a:tcPr>
                </a:tc>
                <a:extLst>
                  <a:ext uri="{0D108BD9-81ED-4DB2-BD59-A6C34878D82A}">
                    <a16:rowId xmlns:a16="http://schemas.microsoft.com/office/drawing/2014/main" val="10001"/>
                  </a:ext>
                </a:extLst>
              </a:tr>
              <a:tr h="967255">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400" dirty="0">
                          <a:solidFill>
                            <a:schemeClr val="bg1"/>
                          </a:solidFill>
                        </a:rPr>
                        <a:t>Current relevant infrastructure attentions relevant to a cyber culture</a:t>
                      </a:r>
                    </a:p>
                  </a:txBody>
                  <a:tcPr>
                    <a:solidFill>
                      <a:schemeClr val="tx2"/>
                    </a:solidFill>
                  </a:tcPr>
                </a:tc>
                <a:extLst>
                  <a:ext uri="{0D108BD9-81ED-4DB2-BD59-A6C34878D82A}">
                    <a16:rowId xmlns:a16="http://schemas.microsoft.com/office/drawing/2014/main" val="10002"/>
                  </a:ext>
                </a:extLst>
              </a:tr>
              <a:tr h="967255">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400" dirty="0">
                          <a:solidFill>
                            <a:schemeClr val="bg1"/>
                          </a:solidFill>
                        </a:rPr>
                        <a:t>Is there a recent history of a major change being addressed by the organization?</a:t>
                      </a:r>
                    </a:p>
                  </a:txBody>
                  <a:tcPr>
                    <a:solidFill>
                      <a:schemeClr val="tx2"/>
                    </a:solidFill>
                  </a:tcPr>
                </a:tc>
                <a:extLst>
                  <a:ext uri="{0D108BD9-81ED-4DB2-BD59-A6C34878D82A}">
                    <a16:rowId xmlns:a16="http://schemas.microsoft.com/office/drawing/2014/main" val="10003"/>
                  </a:ext>
                </a:extLst>
              </a:tr>
              <a:tr h="1005840">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400" dirty="0">
                          <a:solidFill>
                            <a:schemeClr val="bg1"/>
                          </a:solidFill>
                        </a:rPr>
                        <a:t>Feedback differences, locations, departments, managers, workforce</a:t>
                      </a:r>
                    </a:p>
                  </a:txBody>
                  <a:tcPr>
                    <a:solidFill>
                      <a:schemeClr val="tx2"/>
                    </a:solidFill>
                  </a:tcPr>
                </a:tc>
                <a:extLst>
                  <a:ext uri="{0D108BD9-81ED-4DB2-BD59-A6C34878D82A}">
                    <a16:rowId xmlns:a16="http://schemas.microsoft.com/office/drawing/2014/main" val="10004"/>
                  </a:ext>
                </a:extLst>
              </a:tr>
            </a:tbl>
          </a:graphicData>
        </a:graphic>
      </p:graphicFrame>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600" y="152400"/>
            <a:ext cx="1498600" cy="1107077"/>
          </a:xfrm>
          <a:prstGeom prst="rect">
            <a:avLst/>
          </a:prstGeom>
        </p:spPr>
      </p:pic>
    </p:spTree>
    <p:extLst>
      <p:ext uri="{BB962C8B-B14F-4D97-AF65-F5344CB8AC3E}">
        <p14:creationId xmlns:p14="http://schemas.microsoft.com/office/powerpoint/2010/main" val="22430357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96166"/>
            <a:ext cx="8534400" cy="1325562"/>
          </a:xfrm>
        </p:spPr>
        <p:txBody>
          <a:bodyPr>
            <a:normAutofit/>
          </a:bodyPr>
          <a:lstStyle/>
          <a:p>
            <a:r>
              <a:rPr lang="en-US" b="1" dirty="0"/>
              <a:t>Relevant Infrastructure(examples)</a:t>
            </a:r>
          </a:p>
        </p:txBody>
      </p:sp>
      <p:pic>
        <p:nvPicPr>
          <p:cNvPr id="6" name="Picture 5" descr="Cyber6.jpg"/>
          <p:cNvPicPr>
            <a:picLocks noChangeAspect="1"/>
          </p:cNvPicPr>
          <p:nvPr/>
        </p:nvPicPr>
        <p:blipFill>
          <a:blip r:embed="rId3" cstate="print"/>
          <a:srcRect t="51563" r="31253" b="30937"/>
          <a:stretch>
            <a:fillRect/>
          </a:stretch>
        </p:blipFill>
        <p:spPr>
          <a:xfrm>
            <a:off x="0" y="5029200"/>
            <a:ext cx="9144000" cy="1828800"/>
          </a:xfrm>
          <a:prstGeom prst="rect">
            <a:avLst/>
          </a:prstGeom>
          <a:noFill/>
          <a:ln>
            <a:noFill/>
          </a:ln>
        </p:spPr>
      </p:pic>
      <p:sp>
        <p:nvSpPr>
          <p:cNvPr id="4" name="Content Placeholder 2"/>
          <p:cNvSpPr txBox="1">
            <a:spLocks/>
          </p:cNvSpPr>
          <p:nvPr/>
        </p:nvSpPr>
        <p:spPr>
          <a:xfrm>
            <a:off x="457200" y="1371600"/>
            <a:ext cx="8229600" cy="4754563"/>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Training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Communications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Program management, change management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Work processes and procedures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Security Practices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Organization structure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Information collection and sharing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Policy, policy development attentions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8600" y="3963001"/>
            <a:ext cx="1295400" cy="956965"/>
          </a:xfrm>
          <a:prstGeom prst="rect">
            <a:avLst/>
          </a:prstGeom>
        </p:spPr>
      </p:pic>
    </p:spTree>
    <p:extLst>
      <p:ext uri="{BB962C8B-B14F-4D97-AF65-F5344CB8AC3E}">
        <p14:creationId xmlns:p14="http://schemas.microsoft.com/office/powerpoint/2010/main" val="24309231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6166"/>
            <a:ext cx="7772400" cy="1325562"/>
          </a:xfrm>
        </p:spPr>
        <p:txBody>
          <a:bodyPr>
            <a:normAutofit/>
          </a:bodyPr>
          <a:lstStyle/>
          <a:p>
            <a:pPr algn="l"/>
            <a:r>
              <a:rPr lang="en-US" b="1" dirty="0"/>
              <a:t>What to Do</a:t>
            </a:r>
          </a:p>
        </p:txBody>
      </p:sp>
      <p:pic>
        <p:nvPicPr>
          <p:cNvPr id="6" name="Picture 5" descr="Cyber6.jpg"/>
          <p:cNvPicPr>
            <a:picLocks noChangeAspect="1"/>
          </p:cNvPicPr>
          <p:nvPr/>
        </p:nvPicPr>
        <p:blipFill>
          <a:blip r:embed="rId3" cstate="print"/>
          <a:srcRect t="51563" r="31253" b="30937"/>
          <a:stretch>
            <a:fillRect/>
          </a:stretch>
        </p:blipFill>
        <p:spPr>
          <a:xfrm>
            <a:off x="0" y="5029200"/>
            <a:ext cx="9144000" cy="1828800"/>
          </a:xfrm>
          <a:prstGeom prst="rect">
            <a:avLst/>
          </a:prstGeom>
          <a:noFill/>
          <a:ln>
            <a:noFill/>
          </a:ln>
        </p:spPr>
      </p:pic>
      <p:sp>
        <p:nvSpPr>
          <p:cNvPr id="4" name="Content Placeholder 2"/>
          <p:cNvSpPr txBox="1">
            <a:spLocks/>
          </p:cNvSpPr>
          <p:nvPr/>
        </p:nvSpPr>
        <p:spPr>
          <a:xfrm>
            <a:off x="457200" y="1295400"/>
            <a:ext cx="8229600" cy="4830763"/>
          </a:xfrm>
          <a:prstGeom prst="rect">
            <a:avLst/>
          </a:prstGeom>
        </p:spPr>
        <p:txBody>
          <a:bodyPr>
            <a:normAutofit/>
          </a:bodyPr>
          <a:lstStyle/>
          <a:p>
            <a:pPr marL="231775" indent="-231775">
              <a:buFont typeface="Arial" pitchFamily="34" charset="0"/>
              <a:buChar char="•"/>
            </a:pPr>
            <a:r>
              <a:rPr lang="en-US" sz="2400" dirty="0"/>
              <a:t>Assess relevant current conditions; First Step</a:t>
            </a:r>
          </a:p>
          <a:p>
            <a:pPr marL="231775" indent="-231775">
              <a:buFont typeface="Arial" pitchFamily="34" charset="0"/>
              <a:buChar char="•"/>
            </a:pPr>
            <a:r>
              <a:rPr lang="en-US" sz="2400" dirty="0"/>
              <a:t>Involve a collaboration of experienced  change practitioners and client employees</a:t>
            </a:r>
          </a:p>
          <a:p>
            <a:pPr marL="231775" indent="-231775">
              <a:buFont typeface="Arial" pitchFamily="34" charset="0"/>
              <a:buChar char="•"/>
            </a:pPr>
            <a:r>
              <a:rPr lang="en-US" sz="2400" dirty="0"/>
              <a:t>Integrated ,interdependent ,and comprehensive attention to  culture “infrastructure”</a:t>
            </a:r>
          </a:p>
          <a:p>
            <a:pPr marL="231775" indent="-231775">
              <a:buFont typeface="Arial" pitchFamily="34" charset="0"/>
              <a:buChar char="•"/>
            </a:pPr>
            <a:r>
              <a:rPr lang="en-US" sz="2400" dirty="0"/>
              <a:t>Use first step results to define transformation</a:t>
            </a:r>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8600" y="85080"/>
            <a:ext cx="1295400" cy="956965"/>
          </a:xfrm>
          <a:prstGeom prst="rect">
            <a:avLst/>
          </a:prstGeom>
        </p:spPr>
      </p:pic>
    </p:spTree>
    <p:extLst>
      <p:ext uri="{BB962C8B-B14F-4D97-AF65-F5344CB8AC3E}">
        <p14:creationId xmlns:p14="http://schemas.microsoft.com/office/powerpoint/2010/main" val="24309231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848600" cy="1371600"/>
          </a:xfrm>
        </p:spPr>
        <p:txBody>
          <a:bodyPr>
            <a:normAutofit fontScale="90000"/>
          </a:bodyPr>
          <a:lstStyle/>
          <a:p>
            <a:pPr algn="l"/>
            <a:r>
              <a:rPr lang="en-US" b="1" dirty="0"/>
              <a:t>Advisory/Implementation Support… </a:t>
            </a:r>
            <a:r>
              <a:rPr lang="en-US" sz="2700" b="1" dirty="0"/>
              <a:t>Our Team Credentials</a:t>
            </a:r>
          </a:p>
        </p:txBody>
      </p:sp>
      <p:sp>
        <p:nvSpPr>
          <p:cNvPr id="3" name="Content Placeholder 2"/>
          <p:cNvSpPr>
            <a:spLocks noGrp="1"/>
          </p:cNvSpPr>
          <p:nvPr>
            <p:ph idx="1"/>
          </p:nvPr>
        </p:nvSpPr>
        <p:spPr>
          <a:xfrm>
            <a:off x="457200" y="1524000"/>
            <a:ext cx="8229600" cy="4953001"/>
          </a:xfrm>
        </p:spPr>
        <p:txBody>
          <a:bodyPr>
            <a:normAutofit/>
          </a:bodyPr>
          <a:lstStyle/>
          <a:p>
            <a:pPr marL="231775" lvl="0" indent="-231775">
              <a:defRPr/>
            </a:pPr>
            <a:r>
              <a:rPr lang="en-US" sz="2400" dirty="0"/>
              <a:t>Communications</a:t>
            </a:r>
          </a:p>
          <a:p>
            <a:pPr marL="231775" lvl="0" indent="-231775">
              <a:defRPr/>
            </a:pPr>
            <a:r>
              <a:rPr lang="en-US" sz="2400" dirty="0"/>
              <a:t>Training</a:t>
            </a:r>
          </a:p>
          <a:p>
            <a:pPr marL="231775" lvl="0" indent="-231775">
              <a:defRPr/>
            </a:pPr>
            <a:r>
              <a:rPr lang="en-US" sz="2400" dirty="0"/>
              <a:t>Policy, work processes , procedures</a:t>
            </a:r>
          </a:p>
          <a:p>
            <a:pPr marL="231775" lvl="0" indent="-231775">
              <a:defRPr/>
            </a:pPr>
            <a:r>
              <a:rPr lang="en-US" sz="2400" dirty="0"/>
              <a:t>Organizational structure and development</a:t>
            </a:r>
          </a:p>
          <a:p>
            <a:pPr marL="231775" lvl="0" indent="-231775">
              <a:defRPr/>
            </a:pPr>
            <a:r>
              <a:rPr lang="en-US" sz="2400" dirty="0"/>
              <a:t>Transition planning ,implementation, and management</a:t>
            </a:r>
          </a:p>
          <a:p>
            <a:pPr marL="231775" lvl="0" indent="-231775">
              <a:defRPr/>
            </a:pPr>
            <a:r>
              <a:rPr lang="en-US" sz="2400" dirty="0"/>
              <a:t>Cyber Security</a:t>
            </a:r>
          </a:p>
          <a:p>
            <a:pPr marL="231775" lvl="0" indent="-231775">
              <a:defRPr/>
            </a:pPr>
            <a:r>
              <a:rPr lang="en-US" sz="2400" dirty="0"/>
              <a:t>Program management, change management</a:t>
            </a:r>
          </a:p>
          <a:p>
            <a:pPr marL="231775" lvl="0" indent="-231775">
              <a:defRPr/>
            </a:pPr>
            <a:r>
              <a:rPr lang="en-US" sz="2400" dirty="0"/>
              <a:t>Readiness reviews</a:t>
            </a:r>
          </a:p>
          <a:p>
            <a:pPr marL="0" lvl="0" indent="0">
              <a:defRPr/>
            </a:pPr>
            <a:endParaRPr lang="en-US" sz="2400" dirty="0"/>
          </a:p>
          <a:p>
            <a:pPr lvl="0">
              <a:defRPr/>
            </a:pPr>
            <a:endParaRPr lang="en-US" sz="2400" dirty="0"/>
          </a:p>
          <a:p>
            <a:pPr lvl="0">
              <a:defRPr/>
            </a:pPr>
            <a:endParaRPr lang="en-US" sz="2400" dirty="0"/>
          </a:p>
          <a:p>
            <a:pPr marL="0" lvl="0" indent="0">
              <a:defRPr/>
            </a:pPr>
            <a:endParaRPr lang="en-US" sz="2400" dirty="0"/>
          </a:p>
          <a:p>
            <a:pPr lvl="0"/>
            <a:endParaRPr lang="en-US" sz="2400" dirty="0"/>
          </a:p>
        </p:txBody>
      </p:sp>
      <p:pic>
        <p:nvPicPr>
          <p:cNvPr id="8" name="Picture 7" descr="Cyber6.jpg"/>
          <p:cNvPicPr>
            <a:picLocks noChangeAspect="1"/>
          </p:cNvPicPr>
          <p:nvPr/>
        </p:nvPicPr>
        <p:blipFill>
          <a:blip r:embed="rId2" cstate="print"/>
          <a:srcRect t="51563" r="31253" b="30937"/>
          <a:stretch>
            <a:fillRect/>
          </a:stretch>
        </p:blipFill>
        <p:spPr>
          <a:xfrm>
            <a:off x="0" y="5029200"/>
            <a:ext cx="9144000" cy="1828800"/>
          </a:xfrm>
          <a:prstGeom prst="rect">
            <a:avLst/>
          </a:prstGeom>
          <a:noFill/>
          <a:ln>
            <a:noFill/>
          </a:ln>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3938372"/>
            <a:ext cx="1371600" cy="1013257"/>
          </a:xfrm>
          <a:prstGeom prst="rect">
            <a:avLst/>
          </a:prstGeom>
        </p:spPr>
      </p:pic>
    </p:spTree>
    <p:extLst>
      <p:ext uri="{BB962C8B-B14F-4D97-AF65-F5344CB8AC3E}">
        <p14:creationId xmlns:p14="http://schemas.microsoft.com/office/powerpoint/2010/main" val="22430357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6166"/>
            <a:ext cx="8915400" cy="1325562"/>
          </a:xfrm>
        </p:spPr>
        <p:txBody>
          <a:bodyPr>
            <a:normAutofit/>
          </a:bodyPr>
          <a:lstStyle/>
          <a:p>
            <a:r>
              <a:rPr lang="en-US" b="1" dirty="0"/>
              <a:t>Our Approach: Effective and Unique</a:t>
            </a:r>
          </a:p>
        </p:txBody>
      </p:sp>
      <p:pic>
        <p:nvPicPr>
          <p:cNvPr id="6" name="Picture 5" descr="Cyber6.jpg"/>
          <p:cNvPicPr>
            <a:picLocks noChangeAspect="1"/>
          </p:cNvPicPr>
          <p:nvPr/>
        </p:nvPicPr>
        <p:blipFill>
          <a:blip r:embed="rId3" cstate="print"/>
          <a:srcRect t="51563" r="31253" b="30937"/>
          <a:stretch>
            <a:fillRect/>
          </a:stretch>
        </p:blipFill>
        <p:spPr>
          <a:xfrm>
            <a:off x="0" y="5029200"/>
            <a:ext cx="9144000" cy="1828800"/>
          </a:xfrm>
          <a:prstGeom prst="rect">
            <a:avLst/>
          </a:prstGeom>
          <a:noFill/>
          <a:ln>
            <a:noFill/>
          </a:ln>
        </p:spPr>
      </p:pic>
      <p:sp>
        <p:nvSpPr>
          <p:cNvPr id="4" name="Content Placeholder 2"/>
          <p:cNvSpPr txBox="1">
            <a:spLocks/>
          </p:cNvSpPr>
          <p:nvPr/>
        </p:nvSpPr>
        <p:spPr>
          <a:xfrm>
            <a:off x="457200" y="1447800"/>
            <a:ext cx="8382000" cy="4678363"/>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Resource base of dozens of senior consultants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Experienced in advising  and implementing transition programs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Cyber specialists on board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Culture as a key element of long term vigilance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Our commitment to be with you long term</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Ownership in place: Interested and already involved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Formal Program Management attention and rigor</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9604" y="3895722"/>
            <a:ext cx="1374396" cy="1015322"/>
          </a:xfrm>
          <a:prstGeom prst="rect">
            <a:avLst/>
          </a:prstGeom>
        </p:spPr>
      </p:pic>
    </p:spTree>
    <p:extLst>
      <p:ext uri="{BB962C8B-B14F-4D97-AF65-F5344CB8AC3E}">
        <p14:creationId xmlns:p14="http://schemas.microsoft.com/office/powerpoint/2010/main" val="24309231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t>Phase Zero Approach</a:t>
            </a:r>
          </a:p>
        </p:txBody>
      </p:sp>
      <p:sp>
        <p:nvSpPr>
          <p:cNvPr id="3" name="Content Placeholder 2"/>
          <p:cNvSpPr>
            <a:spLocks noGrp="1"/>
          </p:cNvSpPr>
          <p:nvPr>
            <p:ph idx="1"/>
          </p:nvPr>
        </p:nvSpPr>
        <p:spPr>
          <a:xfrm>
            <a:off x="457200" y="1600200"/>
            <a:ext cx="6096000" cy="4525963"/>
          </a:xfrm>
        </p:spPr>
        <p:txBody>
          <a:bodyPr>
            <a:normAutofit/>
          </a:bodyPr>
          <a:lstStyle/>
          <a:p>
            <a:pPr>
              <a:buNone/>
            </a:pPr>
            <a:r>
              <a:rPr lang="en-US" sz="2400" dirty="0"/>
              <a:t>OBJECTIVE</a:t>
            </a:r>
          </a:p>
          <a:p>
            <a:pPr indent="-1588">
              <a:buNone/>
            </a:pPr>
            <a:r>
              <a:rPr lang="en-US" sz="2400" dirty="0"/>
              <a:t>Collaborative, integrated ,objective evaluation of </a:t>
            </a:r>
          </a:p>
          <a:p>
            <a:pPr marL="798512" indent="-457200">
              <a:buFont typeface="+mj-lt"/>
              <a:buAutoNum type="alphaLcParenR"/>
            </a:pPr>
            <a:r>
              <a:rPr lang="en-US" sz="2400" dirty="0"/>
              <a:t>current condition of cyber security  at a client’s organizations and </a:t>
            </a:r>
          </a:p>
          <a:p>
            <a:pPr marL="798512" indent="-457200">
              <a:buFont typeface="+mj-lt"/>
              <a:buAutoNum type="alphaLcParenR"/>
            </a:pPr>
            <a:r>
              <a:rPr lang="en-US" sz="2400" dirty="0"/>
              <a:t>specific needs/readiness to advance</a:t>
            </a:r>
          </a:p>
          <a:p>
            <a:pPr lvl="0"/>
            <a:endParaRPr lang="en-US" sz="2400" dirty="0"/>
          </a:p>
        </p:txBody>
      </p:sp>
      <p:pic>
        <p:nvPicPr>
          <p:cNvPr id="7" name="Picture 6" descr="Cyber6.jpg"/>
          <p:cNvPicPr>
            <a:picLocks noChangeAspect="1"/>
          </p:cNvPicPr>
          <p:nvPr/>
        </p:nvPicPr>
        <p:blipFill>
          <a:blip r:embed="rId2" cstate="print"/>
          <a:srcRect l="41902" r="31909"/>
          <a:stretch>
            <a:fillRect/>
          </a:stretch>
        </p:blipFill>
        <p:spPr>
          <a:xfrm>
            <a:off x="6858000" y="0"/>
            <a:ext cx="2286000" cy="68580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568097"/>
            <a:ext cx="1676400" cy="1238425"/>
          </a:xfrm>
          <a:prstGeom prst="rect">
            <a:avLst/>
          </a:prstGeom>
        </p:spPr>
      </p:pic>
    </p:spTree>
    <p:extLst>
      <p:ext uri="{BB962C8B-B14F-4D97-AF65-F5344CB8AC3E}">
        <p14:creationId xmlns:p14="http://schemas.microsoft.com/office/powerpoint/2010/main" val="22430357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t>Phase Zero Approach</a:t>
            </a:r>
          </a:p>
        </p:txBody>
      </p:sp>
      <p:sp>
        <p:nvSpPr>
          <p:cNvPr id="3" name="Content Placeholder 2"/>
          <p:cNvSpPr>
            <a:spLocks noGrp="1"/>
          </p:cNvSpPr>
          <p:nvPr>
            <p:ph idx="1"/>
          </p:nvPr>
        </p:nvSpPr>
        <p:spPr>
          <a:xfrm>
            <a:off x="457200" y="1371600"/>
            <a:ext cx="6096000" cy="4754563"/>
          </a:xfrm>
        </p:spPr>
        <p:txBody>
          <a:bodyPr>
            <a:noAutofit/>
          </a:bodyPr>
          <a:lstStyle/>
          <a:p>
            <a:pPr>
              <a:buNone/>
            </a:pPr>
            <a:r>
              <a:rPr lang="en-US" sz="1800" dirty="0"/>
              <a:t>OUTCOMES</a:t>
            </a:r>
          </a:p>
          <a:p>
            <a:pPr marL="457200" indent="-457200">
              <a:buFont typeface="+mj-lt"/>
              <a:buAutoNum type="arabicParenR"/>
            </a:pPr>
            <a:r>
              <a:rPr lang="en-US" sz="1800" dirty="0"/>
              <a:t>Assessment:</a:t>
            </a:r>
          </a:p>
          <a:p>
            <a:pPr marL="682625" indent="-219075">
              <a:buFont typeface="+mj-lt"/>
              <a:buAutoNum type="alphaLcParenR"/>
            </a:pPr>
            <a:r>
              <a:rPr lang="en-US" sz="1800" dirty="0"/>
              <a:t>Current state of cyber security defenses</a:t>
            </a:r>
          </a:p>
          <a:p>
            <a:pPr marL="682625" indent="-219075">
              <a:buFont typeface="+mj-lt"/>
              <a:buAutoNum type="alphaLcParenR"/>
            </a:pPr>
            <a:r>
              <a:rPr lang="en-US" sz="1800" dirty="0"/>
              <a:t>Current level of maturity of a cyber security vigilant culture</a:t>
            </a:r>
          </a:p>
          <a:p>
            <a:pPr marL="682625" indent="-219075">
              <a:buFont typeface="+mj-lt"/>
              <a:buAutoNum type="alphaLcParenR"/>
            </a:pPr>
            <a:r>
              <a:rPr lang="en-US" sz="1800" dirty="0"/>
              <a:t>Existence and effectiveness of  transformation relevant infrastructure</a:t>
            </a:r>
          </a:p>
          <a:p>
            <a:pPr marL="682625" indent="-219075">
              <a:buFont typeface="+mj-lt"/>
              <a:buAutoNum type="alphaLcParenR"/>
            </a:pPr>
            <a:r>
              <a:rPr lang="en-US" sz="1800" dirty="0"/>
              <a:t>Organization’s histories of large change ,related leadership</a:t>
            </a:r>
          </a:p>
          <a:p>
            <a:pPr marL="457200" indent="-457200">
              <a:buFont typeface="+mj-lt"/>
              <a:buAutoNum type="arabicParenR" startAt="2"/>
            </a:pPr>
            <a:r>
              <a:rPr lang="en-US" sz="1800" dirty="0"/>
              <a:t>Feedback: Provide client with a discussion document  of assessment findings</a:t>
            </a:r>
          </a:p>
          <a:p>
            <a:pPr marL="457200" indent="-457200">
              <a:buFont typeface="+mj-lt"/>
              <a:buAutoNum type="arabicParenR" startAt="2"/>
            </a:pPr>
            <a:r>
              <a:rPr lang="en-US" sz="1800" dirty="0"/>
              <a:t>Interact with client to establish the basis for and then propose a client-specific proposal of scope, schedule, and budget for an implementation which is designed to establish cyber security vigilance as a defining characteristic of each client organization and its workforce.</a:t>
            </a:r>
          </a:p>
          <a:p>
            <a:pPr lvl="0"/>
            <a:endParaRPr lang="en-US" sz="1800" dirty="0"/>
          </a:p>
        </p:txBody>
      </p:sp>
      <p:pic>
        <p:nvPicPr>
          <p:cNvPr id="7" name="Picture 6" descr="Cyber6.jpg"/>
          <p:cNvPicPr>
            <a:picLocks noChangeAspect="1"/>
          </p:cNvPicPr>
          <p:nvPr/>
        </p:nvPicPr>
        <p:blipFill>
          <a:blip r:embed="rId2" cstate="print"/>
          <a:srcRect l="41902" r="31909"/>
          <a:stretch>
            <a:fillRect/>
          </a:stretch>
        </p:blipFill>
        <p:spPr>
          <a:xfrm>
            <a:off x="6858000" y="0"/>
            <a:ext cx="2286000" cy="68580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274638"/>
            <a:ext cx="1371600" cy="1013257"/>
          </a:xfrm>
          <a:prstGeom prst="rect">
            <a:avLst/>
          </a:prstGeom>
        </p:spPr>
      </p:pic>
    </p:spTree>
    <p:extLst>
      <p:ext uri="{BB962C8B-B14F-4D97-AF65-F5344CB8AC3E}">
        <p14:creationId xmlns:p14="http://schemas.microsoft.com/office/powerpoint/2010/main" val="22430357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t>Phase Zero Approach</a:t>
            </a:r>
          </a:p>
        </p:txBody>
      </p:sp>
      <p:sp>
        <p:nvSpPr>
          <p:cNvPr id="3" name="Content Placeholder 2"/>
          <p:cNvSpPr>
            <a:spLocks noGrp="1"/>
          </p:cNvSpPr>
          <p:nvPr>
            <p:ph idx="1"/>
          </p:nvPr>
        </p:nvSpPr>
        <p:spPr>
          <a:xfrm>
            <a:off x="457200" y="1371600"/>
            <a:ext cx="6172200" cy="4754563"/>
          </a:xfrm>
        </p:spPr>
        <p:txBody>
          <a:bodyPr>
            <a:noAutofit/>
          </a:bodyPr>
          <a:lstStyle/>
          <a:p>
            <a:pPr>
              <a:buNone/>
            </a:pPr>
            <a:r>
              <a:rPr lang="en-US" sz="1800" dirty="0"/>
              <a:t>ACTIVITIES</a:t>
            </a:r>
          </a:p>
          <a:p>
            <a:pPr marL="457200" indent="-457200">
              <a:buFont typeface="+mj-lt"/>
              <a:buAutoNum type="arabicParenR"/>
            </a:pPr>
            <a:r>
              <a:rPr lang="en-US" sz="1800" dirty="0"/>
              <a:t>Information collection from a client’s organizations and locations, focused on the areas. “Transformation relevant  infrastructure” topics will include: </a:t>
            </a:r>
          </a:p>
          <a:p>
            <a:pPr marL="573088" indent="0">
              <a:buNone/>
            </a:pPr>
            <a:r>
              <a:rPr lang="en-US" sz="1800" dirty="0"/>
              <a:t>Training </a:t>
            </a:r>
            <a:r>
              <a:rPr lang="en-US" sz="1800" dirty="0">
                <a:sym typeface="Wingdings 2"/>
              </a:rPr>
              <a:t> </a:t>
            </a:r>
            <a:r>
              <a:rPr lang="en-US" sz="1800" dirty="0"/>
              <a:t>Information sharing </a:t>
            </a:r>
            <a:r>
              <a:rPr lang="en-US" sz="1800" dirty="0">
                <a:sym typeface="Wingdings 2"/>
              </a:rPr>
              <a:t> </a:t>
            </a:r>
            <a:r>
              <a:rPr lang="en-US" sz="1800" dirty="0"/>
              <a:t>Communications </a:t>
            </a:r>
            <a:r>
              <a:rPr lang="en-US" sz="1800" dirty="0">
                <a:sym typeface="Wingdings 2"/>
              </a:rPr>
              <a:t> </a:t>
            </a:r>
            <a:r>
              <a:rPr lang="en-US" sz="1800" dirty="0"/>
              <a:t>Self assessment</a:t>
            </a:r>
            <a:r>
              <a:rPr lang="en-US" sz="1800" dirty="0">
                <a:sym typeface="Wingdings 2"/>
              </a:rPr>
              <a:t>  </a:t>
            </a:r>
            <a:r>
              <a:rPr lang="en-US" sz="1800" dirty="0"/>
              <a:t>Work processes and procedures</a:t>
            </a:r>
            <a:r>
              <a:rPr lang="en-US" sz="1800" dirty="0">
                <a:sym typeface="Wingdings 2"/>
              </a:rPr>
              <a:t>  </a:t>
            </a:r>
            <a:r>
              <a:rPr lang="en-US" sz="1800" dirty="0"/>
              <a:t>Supply Chain</a:t>
            </a:r>
            <a:r>
              <a:rPr lang="en-US" sz="1800" dirty="0">
                <a:sym typeface="Wingdings 2"/>
              </a:rPr>
              <a:t> </a:t>
            </a:r>
            <a:r>
              <a:rPr lang="en-US" sz="1800" dirty="0"/>
              <a:t>procurement, involvement </a:t>
            </a:r>
            <a:r>
              <a:rPr lang="en-US" sz="1800" dirty="0">
                <a:sym typeface="Wingdings 2"/>
              </a:rPr>
              <a:t> </a:t>
            </a:r>
            <a:r>
              <a:rPr lang="en-US" sz="1800" dirty="0"/>
              <a:t>Change management programs </a:t>
            </a:r>
            <a:r>
              <a:rPr lang="en-US" sz="1800" dirty="0">
                <a:sym typeface="Wingdings 2"/>
              </a:rPr>
              <a:t> </a:t>
            </a:r>
            <a:r>
              <a:rPr lang="en-US" sz="1800" dirty="0"/>
              <a:t>Risk policies, policy development, related analysis </a:t>
            </a:r>
            <a:r>
              <a:rPr lang="en-US" sz="1800" dirty="0">
                <a:sym typeface="Wingdings 2"/>
              </a:rPr>
              <a:t> </a:t>
            </a:r>
            <a:r>
              <a:rPr lang="en-US" sz="1800" dirty="0"/>
              <a:t>Project management rigor</a:t>
            </a:r>
            <a:r>
              <a:rPr lang="en-US" sz="1800" dirty="0">
                <a:sym typeface="Wingdings 2"/>
              </a:rPr>
              <a:t>  </a:t>
            </a:r>
            <a:r>
              <a:rPr lang="en-US" sz="1800" dirty="0"/>
              <a:t>Technology tool leveraging</a:t>
            </a:r>
            <a:r>
              <a:rPr lang="en-US" sz="1800" dirty="0">
                <a:sym typeface="Wingdings 2"/>
              </a:rPr>
              <a:t>  </a:t>
            </a:r>
            <a:r>
              <a:rPr lang="en-US" sz="1800" dirty="0"/>
              <a:t>Personal accountability </a:t>
            </a:r>
            <a:r>
              <a:rPr lang="en-US" sz="1800" dirty="0">
                <a:sym typeface="Wingdings 2"/>
              </a:rPr>
              <a:t> </a:t>
            </a:r>
            <a:r>
              <a:rPr lang="en-US" sz="1800" dirty="0"/>
              <a:t>Resource allocation </a:t>
            </a:r>
            <a:r>
              <a:rPr lang="en-US" sz="1800" dirty="0">
                <a:sym typeface="Wingdings 2"/>
              </a:rPr>
              <a:t> I</a:t>
            </a:r>
            <a:r>
              <a:rPr lang="en-US" sz="1800" dirty="0"/>
              <a:t>nformation and data  security </a:t>
            </a:r>
            <a:r>
              <a:rPr lang="en-US" sz="1800" dirty="0">
                <a:sym typeface="Wingdings 2"/>
              </a:rPr>
              <a:t> cyber organizations</a:t>
            </a:r>
          </a:p>
          <a:p>
            <a:pPr>
              <a:buFont typeface="+mj-lt"/>
              <a:buAutoNum type="arabicParenR" startAt="2"/>
            </a:pPr>
            <a:r>
              <a:rPr lang="en-US" sz="1800" dirty="0"/>
              <a:t>Cyber Exercise development and execution. Aimed  to assess workforce wide responses to situations that if real would constitute cyber threats. The testing would be low time investment of each employee and serve as one indicator of the current level of understanding and vigilance.</a:t>
            </a:r>
          </a:p>
          <a:p>
            <a:pPr marL="0" indent="0">
              <a:buNone/>
            </a:pPr>
            <a:endParaRPr lang="en-US" sz="1800" dirty="0"/>
          </a:p>
          <a:p>
            <a:pPr marL="457200" indent="-457200">
              <a:buFont typeface="+mj-lt"/>
              <a:buAutoNum type="arabicParenR"/>
            </a:pPr>
            <a:endParaRPr lang="en-US" sz="1800" dirty="0"/>
          </a:p>
          <a:p>
            <a:pPr lvl="0"/>
            <a:endParaRPr lang="en-US" sz="1800" dirty="0"/>
          </a:p>
        </p:txBody>
      </p:sp>
      <p:pic>
        <p:nvPicPr>
          <p:cNvPr id="7" name="Picture 6" descr="Cyber6.jpg"/>
          <p:cNvPicPr>
            <a:picLocks noChangeAspect="1"/>
          </p:cNvPicPr>
          <p:nvPr/>
        </p:nvPicPr>
        <p:blipFill>
          <a:blip r:embed="rId2" cstate="print"/>
          <a:srcRect l="41902" r="31909"/>
          <a:stretch>
            <a:fillRect/>
          </a:stretch>
        </p:blipFill>
        <p:spPr>
          <a:xfrm>
            <a:off x="6858000" y="0"/>
            <a:ext cx="2286000" cy="68580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5943600"/>
            <a:ext cx="1237782" cy="914400"/>
          </a:xfrm>
          <a:prstGeom prst="rect">
            <a:avLst/>
          </a:prstGeom>
        </p:spPr>
      </p:pic>
    </p:spTree>
    <p:extLst>
      <p:ext uri="{BB962C8B-B14F-4D97-AF65-F5344CB8AC3E}">
        <p14:creationId xmlns:p14="http://schemas.microsoft.com/office/powerpoint/2010/main" val="22430357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ight Arrow 49"/>
          <p:cNvSpPr/>
          <p:nvPr/>
        </p:nvSpPr>
        <p:spPr>
          <a:xfrm rot="16200000">
            <a:off x="819150" y="4514850"/>
            <a:ext cx="1009650" cy="76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ight Arrow 48"/>
          <p:cNvSpPr/>
          <p:nvPr/>
        </p:nvSpPr>
        <p:spPr>
          <a:xfrm rot="16200000">
            <a:off x="809625" y="2505075"/>
            <a:ext cx="1009650" cy="76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2514600" y="1676400"/>
            <a:ext cx="6096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rot="16200000">
            <a:off x="800100" y="5105400"/>
            <a:ext cx="1066800"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pPr algn="l"/>
            <a:r>
              <a:rPr lang="en-US" b="1" dirty="0"/>
              <a:t>Long-Term Collaboration</a:t>
            </a:r>
            <a:br>
              <a:rPr lang="en-US" b="1" dirty="0"/>
            </a:br>
            <a:r>
              <a:rPr lang="en-US" sz="2000" b="1" dirty="0"/>
              <a:t>Establishment and Continuation of Cyber Security Culture</a:t>
            </a:r>
          </a:p>
        </p:txBody>
      </p:sp>
      <p:sp>
        <p:nvSpPr>
          <p:cNvPr id="8" name="TextBox 7"/>
          <p:cNvSpPr txBox="1"/>
          <p:nvPr/>
        </p:nvSpPr>
        <p:spPr>
          <a:xfrm>
            <a:off x="419100" y="5553670"/>
            <a:ext cx="1828800" cy="923330"/>
          </a:xfrm>
          <a:prstGeom prst="rect">
            <a:avLst/>
          </a:prstGeom>
          <a:noFill/>
        </p:spPr>
        <p:txBody>
          <a:bodyPr wrap="square" rtlCol="0">
            <a:spAutoFit/>
          </a:bodyPr>
          <a:lstStyle/>
          <a:p>
            <a:pPr algn="ctr"/>
            <a:r>
              <a:rPr lang="en-US" dirty="0">
                <a:solidFill>
                  <a:schemeClr val="bg1"/>
                </a:solidFill>
              </a:rPr>
              <a:t>Readiness and Capabilities Assessment</a:t>
            </a:r>
          </a:p>
        </p:txBody>
      </p:sp>
      <p:sp>
        <p:nvSpPr>
          <p:cNvPr id="13" name="Right Arrow 12"/>
          <p:cNvSpPr/>
          <p:nvPr/>
        </p:nvSpPr>
        <p:spPr>
          <a:xfrm>
            <a:off x="2362200" y="1485900"/>
            <a:ext cx="685800" cy="76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743200" y="3048000"/>
            <a:ext cx="2514600"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43200" y="3333750"/>
            <a:ext cx="2514600" cy="646331"/>
          </a:xfrm>
          <a:prstGeom prst="rect">
            <a:avLst/>
          </a:prstGeom>
          <a:noFill/>
        </p:spPr>
        <p:txBody>
          <a:bodyPr wrap="square" rtlCol="0">
            <a:spAutoFit/>
          </a:bodyPr>
          <a:lstStyle/>
          <a:p>
            <a:pPr algn="ctr"/>
            <a:r>
              <a:rPr lang="en-US" dirty="0">
                <a:solidFill>
                  <a:schemeClr val="bg1"/>
                </a:solidFill>
              </a:rPr>
              <a:t>Monitoring of External Cyber Environment</a:t>
            </a:r>
          </a:p>
        </p:txBody>
      </p:sp>
      <p:sp>
        <p:nvSpPr>
          <p:cNvPr id="19" name="TextBox 18"/>
          <p:cNvSpPr txBox="1"/>
          <p:nvPr/>
        </p:nvSpPr>
        <p:spPr>
          <a:xfrm>
            <a:off x="3048000" y="1688068"/>
            <a:ext cx="4953000" cy="369332"/>
          </a:xfrm>
          <a:prstGeom prst="rect">
            <a:avLst/>
          </a:prstGeom>
          <a:noFill/>
        </p:spPr>
        <p:txBody>
          <a:bodyPr wrap="square" rtlCol="0">
            <a:spAutoFit/>
          </a:bodyPr>
          <a:lstStyle/>
          <a:p>
            <a:pPr algn="ctr"/>
            <a:r>
              <a:rPr lang="en-US" dirty="0">
                <a:solidFill>
                  <a:schemeClr val="bg1"/>
                </a:solidFill>
              </a:rPr>
              <a:t>Assess Expected Benefits Being Accomplished</a:t>
            </a:r>
          </a:p>
        </p:txBody>
      </p:sp>
      <p:sp>
        <p:nvSpPr>
          <p:cNvPr id="26" name="Rectangle 25"/>
          <p:cNvSpPr/>
          <p:nvPr/>
        </p:nvSpPr>
        <p:spPr>
          <a:xfrm rot="16200000">
            <a:off x="914400" y="3009900"/>
            <a:ext cx="838200"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419100" y="3572470"/>
            <a:ext cx="1828800" cy="646331"/>
          </a:xfrm>
          <a:prstGeom prst="rect">
            <a:avLst/>
          </a:prstGeom>
          <a:noFill/>
        </p:spPr>
        <p:txBody>
          <a:bodyPr wrap="square" rtlCol="0">
            <a:spAutoFit/>
          </a:bodyPr>
          <a:lstStyle/>
          <a:p>
            <a:pPr algn="ctr"/>
            <a:r>
              <a:rPr lang="en-US" dirty="0">
                <a:solidFill>
                  <a:schemeClr val="bg1"/>
                </a:solidFill>
              </a:rPr>
              <a:t>Agreements/</a:t>
            </a:r>
            <a:br>
              <a:rPr lang="en-US" dirty="0">
                <a:solidFill>
                  <a:schemeClr val="bg1"/>
                </a:solidFill>
              </a:rPr>
            </a:br>
            <a:r>
              <a:rPr lang="en-US" dirty="0">
                <a:solidFill>
                  <a:schemeClr val="bg1"/>
                </a:solidFill>
              </a:rPr>
              <a:t>Implementations</a:t>
            </a:r>
          </a:p>
        </p:txBody>
      </p:sp>
      <p:sp>
        <p:nvSpPr>
          <p:cNvPr id="30" name="Rectangle 29"/>
          <p:cNvSpPr/>
          <p:nvPr/>
        </p:nvSpPr>
        <p:spPr>
          <a:xfrm rot="16200000">
            <a:off x="1028700" y="1066800"/>
            <a:ext cx="609600"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419100" y="1743670"/>
            <a:ext cx="1828800" cy="369332"/>
          </a:xfrm>
          <a:prstGeom prst="rect">
            <a:avLst/>
          </a:prstGeom>
          <a:noFill/>
        </p:spPr>
        <p:txBody>
          <a:bodyPr wrap="square" rtlCol="0">
            <a:spAutoFit/>
          </a:bodyPr>
          <a:lstStyle/>
          <a:p>
            <a:pPr algn="ctr"/>
            <a:r>
              <a:rPr lang="en-US" dirty="0">
                <a:solidFill>
                  <a:schemeClr val="bg1"/>
                </a:solidFill>
              </a:rPr>
              <a:t>Daily Execution</a:t>
            </a:r>
          </a:p>
        </p:txBody>
      </p:sp>
      <p:sp>
        <p:nvSpPr>
          <p:cNvPr id="36" name="Oval 35"/>
          <p:cNvSpPr/>
          <p:nvPr/>
        </p:nvSpPr>
        <p:spPr>
          <a:xfrm>
            <a:off x="5638800" y="3046393"/>
            <a:ext cx="2514600"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5638800" y="3332143"/>
            <a:ext cx="2514600" cy="646331"/>
          </a:xfrm>
          <a:prstGeom prst="rect">
            <a:avLst/>
          </a:prstGeom>
          <a:noFill/>
        </p:spPr>
        <p:txBody>
          <a:bodyPr wrap="square" rtlCol="0">
            <a:spAutoFit/>
          </a:bodyPr>
          <a:lstStyle/>
          <a:p>
            <a:pPr algn="ctr"/>
            <a:r>
              <a:rPr lang="en-US" dirty="0">
                <a:solidFill>
                  <a:schemeClr val="bg1"/>
                </a:solidFill>
              </a:rPr>
              <a:t>Monitoring of Internal Cyber Culture</a:t>
            </a:r>
          </a:p>
        </p:txBody>
      </p:sp>
      <p:sp>
        <p:nvSpPr>
          <p:cNvPr id="38" name="Right Arrow 37"/>
          <p:cNvSpPr/>
          <p:nvPr/>
        </p:nvSpPr>
        <p:spPr>
          <a:xfrm rot="5400000">
            <a:off x="3543300" y="4533900"/>
            <a:ext cx="838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ight Arrow 38"/>
          <p:cNvSpPr/>
          <p:nvPr/>
        </p:nvSpPr>
        <p:spPr>
          <a:xfrm rot="5400000">
            <a:off x="6438900" y="4533900"/>
            <a:ext cx="838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2743200" y="5181600"/>
            <a:ext cx="2514600" cy="646331"/>
          </a:xfrm>
          <a:prstGeom prst="rect">
            <a:avLst/>
          </a:prstGeom>
          <a:noFill/>
        </p:spPr>
        <p:txBody>
          <a:bodyPr wrap="square" rtlCol="0">
            <a:spAutoFit/>
          </a:bodyPr>
          <a:lstStyle/>
          <a:p>
            <a:pPr algn="ctr"/>
            <a:r>
              <a:rPr lang="en-US" dirty="0"/>
              <a:t>Enhancements Identified and Implemented</a:t>
            </a:r>
          </a:p>
        </p:txBody>
      </p:sp>
      <p:sp>
        <p:nvSpPr>
          <p:cNvPr id="41" name="TextBox 40"/>
          <p:cNvSpPr txBox="1"/>
          <p:nvPr/>
        </p:nvSpPr>
        <p:spPr>
          <a:xfrm>
            <a:off x="5410200" y="5181600"/>
            <a:ext cx="2895600" cy="923330"/>
          </a:xfrm>
          <a:prstGeom prst="rect">
            <a:avLst/>
          </a:prstGeom>
          <a:noFill/>
        </p:spPr>
        <p:txBody>
          <a:bodyPr wrap="square" rtlCol="0">
            <a:spAutoFit/>
          </a:bodyPr>
          <a:lstStyle/>
          <a:p>
            <a:pPr algn="ctr"/>
            <a:r>
              <a:rPr lang="en-US" dirty="0"/>
              <a:t>Confirmation of Organized Vigilance/Culture Maintained</a:t>
            </a:r>
          </a:p>
        </p:txBody>
      </p:sp>
      <p:sp>
        <p:nvSpPr>
          <p:cNvPr id="44" name="Right Arrow 43"/>
          <p:cNvSpPr/>
          <p:nvPr/>
        </p:nvSpPr>
        <p:spPr>
          <a:xfrm rot="5400000">
            <a:off x="3571875" y="2400300"/>
            <a:ext cx="838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ight Arrow 44"/>
          <p:cNvSpPr/>
          <p:nvPr/>
        </p:nvSpPr>
        <p:spPr>
          <a:xfrm rot="5400000">
            <a:off x="6438900" y="2400300"/>
            <a:ext cx="838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ight Arrow 45"/>
          <p:cNvSpPr/>
          <p:nvPr/>
        </p:nvSpPr>
        <p:spPr>
          <a:xfrm rot="10800000">
            <a:off x="7924800" y="1485900"/>
            <a:ext cx="685800" cy="76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1066800" y="2848631"/>
            <a:ext cx="5334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p:cNvSpPr txBox="1"/>
          <p:nvPr/>
        </p:nvSpPr>
        <p:spPr>
          <a:xfrm>
            <a:off x="495300" y="2772431"/>
            <a:ext cx="1638300" cy="523220"/>
          </a:xfrm>
          <a:prstGeom prst="rect">
            <a:avLst/>
          </a:prstGeom>
          <a:noFill/>
        </p:spPr>
        <p:txBody>
          <a:bodyPr wrap="square" rtlCol="0">
            <a:spAutoFit/>
          </a:bodyPr>
          <a:lstStyle/>
          <a:p>
            <a:pPr algn="ctr"/>
            <a:r>
              <a:rPr lang="en-US" sz="1400" dirty="0"/>
              <a:t>Documentation of Accomplishments</a:t>
            </a:r>
          </a:p>
        </p:txBody>
      </p:sp>
      <p:sp>
        <p:nvSpPr>
          <p:cNvPr id="48" name="Rectangle 47"/>
          <p:cNvSpPr/>
          <p:nvPr/>
        </p:nvSpPr>
        <p:spPr>
          <a:xfrm>
            <a:off x="1066800" y="4852511"/>
            <a:ext cx="533400" cy="3767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4" name="TextBox 33"/>
          <p:cNvSpPr txBox="1"/>
          <p:nvPr/>
        </p:nvSpPr>
        <p:spPr>
          <a:xfrm>
            <a:off x="161925" y="4782205"/>
            <a:ext cx="2324100" cy="523220"/>
          </a:xfrm>
          <a:prstGeom prst="rect">
            <a:avLst/>
          </a:prstGeom>
          <a:noFill/>
        </p:spPr>
        <p:txBody>
          <a:bodyPr wrap="square" rtlCol="0">
            <a:spAutoFit/>
          </a:bodyPr>
          <a:lstStyle/>
          <a:p>
            <a:pPr algn="ctr"/>
            <a:r>
              <a:rPr lang="en-US" sz="1400" dirty="0"/>
              <a:t>Recommended Attentions and Enhancements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3800" y="102722"/>
            <a:ext cx="1519809" cy="1122745"/>
          </a:xfrm>
          <a:prstGeom prst="rect">
            <a:avLst/>
          </a:prstGeom>
        </p:spPr>
      </p:pic>
    </p:spTree>
    <p:extLst>
      <p:ext uri="{BB962C8B-B14F-4D97-AF65-F5344CB8AC3E}">
        <p14:creationId xmlns:p14="http://schemas.microsoft.com/office/powerpoint/2010/main" val="2243035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t>Agenda</a:t>
            </a:r>
          </a:p>
        </p:txBody>
      </p:sp>
      <p:sp>
        <p:nvSpPr>
          <p:cNvPr id="3" name="Content Placeholder 2"/>
          <p:cNvSpPr>
            <a:spLocks noGrp="1"/>
          </p:cNvSpPr>
          <p:nvPr>
            <p:ph idx="1"/>
          </p:nvPr>
        </p:nvSpPr>
        <p:spPr/>
        <p:txBody>
          <a:bodyPr>
            <a:normAutofit/>
          </a:bodyPr>
          <a:lstStyle/>
          <a:p>
            <a:pPr lvl="0"/>
            <a:r>
              <a:rPr lang="en-US" sz="2400" dirty="0"/>
              <a:t>The Valentine’s Day Cyber Exercise</a:t>
            </a:r>
          </a:p>
          <a:p>
            <a:r>
              <a:rPr lang="en-US" sz="2400" dirty="0"/>
              <a:t>Status of the current situation</a:t>
            </a:r>
          </a:p>
          <a:p>
            <a:r>
              <a:rPr lang="en-US" sz="2400" dirty="0"/>
              <a:t>Support team</a:t>
            </a:r>
          </a:p>
          <a:p>
            <a:r>
              <a:rPr lang="en-US" sz="2400" dirty="0"/>
              <a:t>Phase zero (handout)</a:t>
            </a:r>
          </a:p>
          <a:p>
            <a:r>
              <a:rPr lang="en-US" sz="2400" dirty="0"/>
              <a:t>Summary/next step</a:t>
            </a:r>
          </a:p>
        </p:txBody>
      </p:sp>
      <p:pic>
        <p:nvPicPr>
          <p:cNvPr id="7" name="Picture 6" descr="Cyber6.jpg"/>
          <p:cNvPicPr>
            <a:picLocks noChangeAspect="1"/>
          </p:cNvPicPr>
          <p:nvPr/>
        </p:nvPicPr>
        <p:blipFill>
          <a:blip r:embed="rId2" cstate="print"/>
          <a:srcRect l="41902" r="31909"/>
          <a:stretch>
            <a:fillRect/>
          </a:stretch>
        </p:blipFill>
        <p:spPr>
          <a:xfrm>
            <a:off x="6858000" y="0"/>
            <a:ext cx="2286000" cy="68580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061469"/>
            <a:ext cx="2362200" cy="1745053"/>
          </a:xfrm>
          <a:prstGeom prst="rect">
            <a:avLst/>
          </a:prstGeom>
        </p:spPr>
      </p:pic>
    </p:spTree>
    <p:extLst>
      <p:ext uri="{BB962C8B-B14F-4D97-AF65-F5344CB8AC3E}">
        <p14:creationId xmlns:p14="http://schemas.microsoft.com/office/powerpoint/2010/main" val="22430357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274638"/>
            <a:ext cx="5943600" cy="1143000"/>
          </a:xfrm>
        </p:spPr>
        <p:txBody>
          <a:bodyPr/>
          <a:lstStyle/>
          <a:p>
            <a:pPr algn="l"/>
            <a:r>
              <a:rPr lang="en-US" b="1" dirty="0"/>
              <a:t>Summary/Next Steps</a:t>
            </a:r>
            <a:endParaRPr lang="en-US" b="1" dirty="0">
              <a:latin typeface="+mn-lt"/>
            </a:endParaRPr>
          </a:p>
        </p:txBody>
      </p:sp>
      <p:sp>
        <p:nvSpPr>
          <p:cNvPr id="4" name="Content Placeholder 2"/>
          <p:cNvSpPr txBox="1">
            <a:spLocks/>
          </p:cNvSpPr>
          <p:nvPr/>
        </p:nvSpPr>
        <p:spPr>
          <a:xfrm>
            <a:off x="2743200" y="1447800"/>
            <a:ext cx="5867400" cy="4525963"/>
          </a:xfrm>
          <a:prstGeom prst="rect">
            <a:avLst/>
          </a:prstGeom>
        </p:spPr>
        <p:txBody>
          <a:bodyPr/>
          <a:lstStyle/>
          <a:p>
            <a:pPr marL="231775" indent="-231775">
              <a:buFont typeface="Arial" pitchFamily="34" charset="0"/>
              <a:buChar char="•"/>
            </a:pPr>
            <a:r>
              <a:rPr lang="en-US" sz="2400" dirty="0"/>
              <a:t>Cyber Security Fundamental: Embed a culture</a:t>
            </a:r>
          </a:p>
          <a:p>
            <a:pPr marL="231775" indent="-231775">
              <a:buFont typeface="Arial" pitchFamily="34" charset="0"/>
              <a:buChar char="•"/>
            </a:pPr>
            <a:r>
              <a:rPr lang="en-US" sz="2400" dirty="0"/>
              <a:t>Transformation, Success Factors, Challenges</a:t>
            </a:r>
          </a:p>
          <a:p>
            <a:pPr marL="231775" indent="-231775">
              <a:buFont typeface="Arial" pitchFamily="34" charset="0"/>
              <a:buChar char="•"/>
            </a:pPr>
            <a:r>
              <a:rPr lang="en-US" sz="2400" dirty="0"/>
              <a:t>Transformation Support Team, Experienced Practitioners, </a:t>
            </a:r>
          </a:p>
          <a:p>
            <a:pPr marL="688975" lvl="1" indent="-231775">
              <a:buFont typeface="Arial" pitchFamily="34" charset="0"/>
              <a:buChar char="•"/>
            </a:pPr>
            <a:r>
              <a:rPr lang="en-US" sz="2400" dirty="0"/>
              <a:t>All interested members and Involved Already</a:t>
            </a:r>
          </a:p>
          <a:p>
            <a:pPr marL="231775" indent="-231775">
              <a:buFont typeface="Arial" pitchFamily="34" charset="0"/>
              <a:buChar char="•"/>
            </a:pPr>
            <a:r>
              <a:rPr lang="en-US" sz="2400" dirty="0"/>
              <a:t>Phase Zero  Collaboration/Current Condition Assessment : Our Suggested Approach</a:t>
            </a:r>
          </a:p>
          <a:p>
            <a:pPr marL="231775" indent="-231775">
              <a:buFont typeface="Arial" pitchFamily="34" charset="0"/>
              <a:buChar char="•"/>
            </a:pPr>
            <a:r>
              <a:rPr lang="en-US" sz="2400" dirty="0"/>
              <a:t>Readiness for a Phase Zero proposal</a:t>
            </a:r>
          </a:p>
          <a:p>
            <a:endParaRPr lang="en-US" sz="2400" dirty="0"/>
          </a:p>
        </p:txBody>
      </p:sp>
      <p:pic>
        <p:nvPicPr>
          <p:cNvPr id="5" name="Picture 4" descr="Cyber6.jpg"/>
          <p:cNvPicPr>
            <a:picLocks noChangeAspect="1"/>
          </p:cNvPicPr>
          <p:nvPr/>
        </p:nvPicPr>
        <p:blipFill>
          <a:blip r:embed="rId3" cstate="print"/>
          <a:srcRect l="5238" r="68573"/>
          <a:stretch>
            <a:fillRect/>
          </a:stretch>
        </p:blipFill>
        <p:spPr>
          <a:xfrm>
            <a:off x="0" y="0"/>
            <a:ext cx="2286000" cy="68580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0" y="5563283"/>
            <a:ext cx="1752600" cy="1294717"/>
          </a:xfrm>
          <a:prstGeom prst="rect">
            <a:avLst/>
          </a:prstGeom>
        </p:spPr>
      </p:pic>
    </p:spTree>
    <p:extLst>
      <p:ext uri="{BB962C8B-B14F-4D97-AF65-F5344CB8AC3E}">
        <p14:creationId xmlns:p14="http://schemas.microsoft.com/office/powerpoint/2010/main" val="1422854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274638"/>
            <a:ext cx="5943600" cy="1554162"/>
          </a:xfrm>
        </p:spPr>
        <p:txBody>
          <a:bodyPr>
            <a:normAutofit/>
          </a:bodyPr>
          <a:lstStyle/>
          <a:p>
            <a:pPr algn="l"/>
            <a:r>
              <a:rPr lang="en-US" b="1" dirty="0"/>
              <a:t>“Culture”</a:t>
            </a:r>
            <a:endParaRPr lang="en-US" b="1" dirty="0">
              <a:latin typeface="+mn-lt"/>
            </a:endParaRPr>
          </a:p>
        </p:txBody>
      </p:sp>
      <p:sp>
        <p:nvSpPr>
          <p:cNvPr id="4" name="Content Placeholder 2"/>
          <p:cNvSpPr txBox="1">
            <a:spLocks/>
          </p:cNvSpPr>
          <p:nvPr/>
        </p:nvSpPr>
        <p:spPr>
          <a:xfrm>
            <a:off x="2743200" y="1905000"/>
            <a:ext cx="5867400" cy="4068763"/>
          </a:xfrm>
          <a:prstGeom prst="rect">
            <a:avLst/>
          </a:prstGeom>
        </p:spPr>
        <p:txBody>
          <a:bodyPr/>
          <a:lstStyle/>
          <a:p>
            <a:pPr marL="233363" indent="-233363">
              <a:buFont typeface="Arial" pitchFamily="34" charset="0"/>
              <a:buChar char="•"/>
            </a:pPr>
            <a:r>
              <a:rPr lang="en-US" sz="2400" dirty="0"/>
              <a:t>The fundamental attentions that determine the daily attentions of a workforce</a:t>
            </a:r>
          </a:p>
          <a:p>
            <a:pPr marL="233363" indent="-233363">
              <a:buFont typeface="Arial" pitchFamily="34" charset="0"/>
              <a:buChar char="•"/>
            </a:pPr>
            <a:r>
              <a:rPr lang="en-US" sz="2400" dirty="0"/>
              <a:t>Cyber culture: A necessary element of vigilance against the permanent threat of cyber intrusion</a:t>
            </a:r>
          </a:p>
          <a:p>
            <a:pPr marL="233363" indent="-233363">
              <a:buFont typeface="Arial" pitchFamily="34" charset="0"/>
              <a:buChar char="•"/>
            </a:pPr>
            <a:r>
              <a:rPr lang="en-US" sz="2400" dirty="0"/>
              <a:t>Cyber culture: Technical attentions, technology solutions and much more</a:t>
            </a:r>
          </a:p>
          <a:p>
            <a:endParaRPr lang="en-US" sz="2400" dirty="0"/>
          </a:p>
          <a:p>
            <a:endParaRPr lang="en-US" sz="2400" dirty="0"/>
          </a:p>
          <a:p>
            <a:endParaRPr lang="en-US" sz="2400" dirty="0"/>
          </a:p>
        </p:txBody>
      </p:sp>
      <p:pic>
        <p:nvPicPr>
          <p:cNvPr id="5" name="Picture 4" descr="Cyber6.jpg"/>
          <p:cNvPicPr>
            <a:picLocks noChangeAspect="1"/>
          </p:cNvPicPr>
          <p:nvPr/>
        </p:nvPicPr>
        <p:blipFill>
          <a:blip r:embed="rId3" cstate="print"/>
          <a:srcRect l="5238" r="68573"/>
          <a:stretch>
            <a:fillRect/>
          </a:stretch>
        </p:blipFill>
        <p:spPr>
          <a:xfrm>
            <a:off x="0" y="0"/>
            <a:ext cx="2286000" cy="68580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6600" y="5241966"/>
            <a:ext cx="1981200" cy="1463593"/>
          </a:xfrm>
          <a:prstGeom prst="rect">
            <a:avLst/>
          </a:prstGeom>
        </p:spPr>
      </p:pic>
    </p:spTree>
    <p:extLst>
      <p:ext uri="{BB962C8B-B14F-4D97-AF65-F5344CB8AC3E}">
        <p14:creationId xmlns:p14="http://schemas.microsoft.com/office/powerpoint/2010/main" val="1422854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620000" cy="1325562"/>
          </a:xfrm>
        </p:spPr>
        <p:txBody>
          <a:bodyPr/>
          <a:lstStyle/>
          <a:p>
            <a:r>
              <a:rPr lang="en-US" b="1" dirty="0"/>
              <a:t>Cyber Security Threat Status</a:t>
            </a:r>
          </a:p>
        </p:txBody>
      </p:sp>
      <p:pic>
        <p:nvPicPr>
          <p:cNvPr id="6" name="Picture 5" descr="Cyber6.jpg"/>
          <p:cNvPicPr>
            <a:picLocks noChangeAspect="1"/>
          </p:cNvPicPr>
          <p:nvPr/>
        </p:nvPicPr>
        <p:blipFill>
          <a:blip r:embed="rId2" cstate="print"/>
          <a:srcRect t="51563" r="31253" b="30937"/>
          <a:stretch>
            <a:fillRect/>
          </a:stretch>
        </p:blipFill>
        <p:spPr>
          <a:xfrm>
            <a:off x="0" y="5029200"/>
            <a:ext cx="9144000" cy="1828800"/>
          </a:xfrm>
          <a:prstGeom prst="rect">
            <a:avLst/>
          </a:prstGeom>
          <a:noFill/>
          <a:ln>
            <a:noFill/>
          </a:ln>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0300" y="1371600"/>
            <a:ext cx="4343400" cy="3208647"/>
          </a:xfrm>
          <a:prstGeom prst="rect">
            <a:avLst/>
          </a:prstGeom>
        </p:spPr>
      </p:pic>
    </p:spTree>
    <p:extLst>
      <p:ext uri="{BB962C8B-B14F-4D97-AF65-F5344CB8AC3E}">
        <p14:creationId xmlns:p14="http://schemas.microsoft.com/office/powerpoint/2010/main" val="2430923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904" y="274638"/>
            <a:ext cx="8229600" cy="1143000"/>
          </a:xfrm>
        </p:spPr>
        <p:txBody>
          <a:bodyPr/>
          <a:lstStyle/>
          <a:p>
            <a:pPr algn="l"/>
            <a:r>
              <a:rPr lang="en-US" b="1" dirty="0"/>
              <a:t>Attacks and Consequences</a:t>
            </a:r>
          </a:p>
        </p:txBody>
      </p:sp>
      <p:pic>
        <p:nvPicPr>
          <p:cNvPr id="6" name="Picture 5" descr="Cyber6.jpg"/>
          <p:cNvPicPr>
            <a:picLocks noChangeAspect="1"/>
          </p:cNvPicPr>
          <p:nvPr/>
        </p:nvPicPr>
        <p:blipFill>
          <a:blip r:embed="rId3" cstate="print"/>
          <a:srcRect t="51563" r="31253" b="30937"/>
          <a:stretch>
            <a:fillRect/>
          </a:stretch>
        </p:blipFill>
        <p:spPr>
          <a:xfrm>
            <a:off x="0" y="5029200"/>
            <a:ext cx="9144000" cy="1828800"/>
          </a:xfrm>
          <a:prstGeom prst="rect">
            <a:avLst/>
          </a:prstGeom>
          <a:noFill/>
          <a:ln>
            <a:noFill/>
          </a:ln>
        </p:spPr>
      </p:pic>
      <p:sp>
        <p:nvSpPr>
          <p:cNvPr id="7"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By 2021, estimated 3.1 million attacks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a:t>Average cost of data breach: millions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Cyber</a:t>
            </a:r>
            <a:r>
              <a:rPr kumimoji="0" lang="en-US" sz="2400" b="0" i="0" u="none" strike="noStrike" kern="1200" cap="none" spc="0" normalizeH="0" noProof="0" dirty="0">
                <a:ln>
                  <a:noFill/>
                </a:ln>
                <a:solidFill>
                  <a:schemeClr val="tx1"/>
                </a:solidFill>
                <a:effectLst/>
                <a:uLnTx/>
                <a:uFillTx/>
                <a:latin typeface="+mn-lt"/>
                <a:ea typeface="+mn-ea"/>
                <a:cs typeface="+mn-cs"/>
              </a:rPr>
              <a:t> costs annually: trillions</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9000" y="3448862"/>
            <a:ext cx="1905000" cy="1407301"/>
          </a:xfrm>
          <a:prstGeom prst="rect">
            <a:avLst/>
          </a:prstGeom>
        </p:spPr>
      </p:pic>
    </p:spTree>
    <p:extLst>
      <p:ext uri="{BB962C8B-B14F-4D97-AF65-F5344CB8AC3E}">
        <p14:creationId xmlns:p14="http://schemas.microsoft.com/office/powerpoint/2010/main" val="1958452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274638"/>
            <a:ext cx="5943600" cy="1143000"/>
          </a:xfrm>
        </p:spPr>
        <p:txBody>
          <a:bodyPr/>
          <a:lstStyle/>
          <a:p>
            <a:pPr algn="l"/>
            <a:r>
              <a:rPr lang="en-US" b="1" dirty="0"/>
              <a:t>Cyber Breach Examples</a:t>
            </a:r>
            <a:endParaRPr lang="en-US" b="1" dirty="0">
              <a:latin typeface="+mn-lt"/>
            </a:endParaRPr>
          </a:p>
        </p:txBody>
      </p:sp>
      <p:pic>
        <p:nvPicPr>
          <p:cNvPr id="5" name="Picture 4" descr="Cyber6.jpg"/>
          <p:cNvPicPr>
            <a:picLocks noChangeAspect="1"/>
          </p:cNvPicPr>
          <p:nvPr/>
        </p:nvPicPr>
        <p:blipFill>
          <a:blip r:embed="rId3" cstate="print"/>
          <a:srcRect l="5238" r="68573"/>
          <a:stretch>
            <a:fillRect/>
          </a:stretch>
        </p:blipFill>
        <p:spPr>
          <a:xfrm>
            <a:off x="0" y="0"/>
            <a:ext cx="2286000" cy="6858000"/>
          </a:xfrm>
          <a:prstGeom prst="rect">
            <a:avLst/>
          </a:prstGeom>
        </p:spPr>
      </p:pic>
      <p:sp>
        <p:nvSpPr>
          <p:cNvPr id="6" name="Content Placeholder 2"/>
          <p:cNvSpPr txBox="1">
            <a:spLocks/>
          </p:cNvSpPr>
          <p:nvPr/>
        </p:nvSpPr>
        <p:spPr>
          <a:xfrm>
            <a:off x="2743200" y="1600200"/>
            <a:ext cx="8229600" cy="4525963"/>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a:ln>
                  <a:noFill/>
                </a:ln>
                <a:solidFill>
                  <a:schemeClr val="tx1"/>
                </a:solidFill>
                <a:effectLst/>
                <a:uLnTx/>
                <a:uFillTx/>
                <a:latin typeface="+mn-lt"/>
                <a:ea typeface="+mn-ea"/>
                <a:cs typeface="+mn-cs"/>
              </a:rPr>
              <a:t>Power plants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a:ln>
                  <a:noFill/>
                </a:ln>
                <a:solidFill>
                  <a:schemeClr val="tx1"/>
                </a:solidFill>
                <a:effectLst/>
                <a:uLnTx/>
                <a:uFillTx/>
                <a:latin typeface="+mn-lt"/>
                <a:ea typeface="+mn-ea"/>
                <a:cs typeface="+mn-cs"/>
              </a:rPr>
              <a:t>Verizon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a:ln>
                  <a:noFill/>
                </a:ln>
                <a:solidFill>
                  <a:schemeClr val="tx1"/>
                </a:solidFill>
                <a:effectLst/>
                <a:uLnTx/>
                <a:uFillTx/>
                <a:latin typeface="+mn-lt"/>
                <a:ea typeface="+mn-ea"/>
                <a:cs typeface="+mn-cs"/>
              </a:rPr>
              <a:t>Uber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a:ln>
                  <a:noFill/>
                </a:ln>
                <a:solidFill>
                  <a:schemeClr val="tx1"/>
                </a:solidFill>
                <a:effectLst/>
                <a:uLnTx/>
                <a:uFillTx/>
                <a:latin typeface="+mn-lt"/>
                <a:ea typeface="+mn-ea"/>
                <a:cs typeface="+mn-cs"/>
              </a:rPr>
              <a:t>Equifax</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a:ln>
                  <a:noFill/>
                </a:ln>
                <a:solidFill>
                  <a:schemeClr val="tx1"/>
                </a:solidFill>
                <a:effectLst/>
                <a:uLnTx/>
                <a:uFillTx/>
                <a:latin typeface="+mn-lt"/>
                <a:ea typeface="+mn-ea"/>
                <a:cs typeface="+mn-cs"/>
              </a:rPr>
              <a:t>Yahoo</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a:ln>
                  <a:noFill/>
                </a:ln>
                <a:solidFill>
                  <a:schemeClr val="tx1"/>
                </a:solidFill>
                <a:effectLst/>
                <a:uLnTx/>
                <a:uFillTx/>
                <a:latin typeface="+mn-lt"/>
                <a:ea typeface="+mn-ea"/>
                <a:cs typeface="+mn-cs"/>
              </a:rPr>
              <a:t>Merck</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a:ln>
                  <a:noFill/>
                </a:ln>
                <a:solidFill>
                  <a:schemeClr val="tx1"/>
                </a:solidFill>
                <a:effectLst/>
                <a:uLnTx/>
                <a:uFillTx/>
                <a:latin typeface="+mn-lt"/>
                <a:ea typeface="+mn-ea"/>
                <a:cs typeface="+mn-cs"/>
              </a:rPr>
              <a:t>Target</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2800" y="5181600"/>
            <a:ext cx="1981200" cy="1463593"/>
          </a:xfrm>
          <a:prstGeom prst="rect">
            <a:avLst/>
          </a:prstGeom>
        </p:spPr>
      </p:pic>
    </p:spTree>
    <p:extLst>
      <p:ext uri="{BB962C8B-B14F-4D97-AF65-F5344CB8AC3E}">
        <p14:creationId xmlns:p14="http://schemas.microsoft.com/office/powerpoint/2010/main" val="1422854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b="1" dirty="0"/>
              <a:t>Business Continuity Impacts</a:t>
            </a:r>
          </a:p>
        </p:txBody>
      </p:sp>
      <p:sp>
        <p:nvSpPr>
          <p:cNvPr id="3" name="Content Placeholder 2"/>
          <p:cNvSpPr>
            <a:spLocks noGrp="1"/>
          </p:cNvSpPr>
          <p:nvPr>
            <p:ph idx="1"/>
          </p:nvPr>
        </p:nvSpPr>
        <p:spPr/>
        <p:txBody>
          <a:bodyPr>
            <a:normAutofit/>
          </a:bodyPr>
          <a:lstStyle/>
          <a:p>
            <a:r>
              <a:rPr lang="en-US" dirty="0"/>
              <a:t>Damage to equipment, systems</a:t>
            </a:r>
          </a:p>
          <a:p>
            <a:r>
              <a:rPr lang="en-US" dirty="0"/>
              <a:t>Data intrusions</a:t>
            </a:r>
          </a:p>
          <a:p>
            <a:r>
              <a:rPr lang="en-US" dirty="0"/>
              <a:t>Safety of employees and/or the public</a:t>
            </a:r>
          </a:p>
          <a:p>
            <a:r>
              <a:rPr lang="en-US" dirty="0"/>
              <a:t>Economics </a:t>
            </a:r>
          </a:p>
          <a:p>
            <a:r>
              <a:rPr lang="en-US" dirty="0"/>
              <a:t>Corporate reputation</a:t>
            </a:r>
          </a:p>
          <a:p>
            <a:endParaRPr lang="en-US" dirty="0"/>
          </a:p>
          <a:p>
            <a:endParaRPr lang="en-US" dirty="0"/>
          </a:p>
        </p:txBody>
      </p:sp>
      <p:pic>
        <p:nvPicPr>
          <p:cNvPr id="5" name="Picture 4" descr="Cyber6.jpg"/>
          <p:cNvPicPr>
            <a:picLocks noChangeAspect="1"/>
          </p:cNvPicPr>
          <p:nvPr/>
        </p:nvPicPr>
        <p:blipFill>
          <a:blip r:embed="rId2" cstate="print"/>
          <a:srcRect t="51563" r="31253" b="30937"/>
          <a:stretch>
            <a:fillRect/>
          </a:stretch>
        </p:blipFill>
        <p:spPr>
          <a:xfrm>
            <a:off x="0" y="5029200"/>
            <a:ext cx="9144000" cy="1828800"/>
          </a:xfrm>
          <a:prstGeom prst="rect">
            <a:avLst/>
          </a:prstGeom>
          <a:noFill/>
          <a:ln>
            <a:noFill/>
          </a:ln>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6600" y="3418034"/>
            <a:ext cx="2057400" cy="1519885"/>
          </a:xfrm>
          <a:prstGeom prst="rect">
            <a:avLst/>
          </a:prstGeom>
        </p:spPr>
      </p:pic>
    </p:spTree>
    <p:extLst>
      <p:ext uri="{BB962C8B-B14F-4D97-AF65-F5344CB8AC3E}">
        <p14:creationId xmlns:p14="http://schemas.microsoft.com/office/powerpoint/2010/main" val="463398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b="1" dirty="0"/>
              <a:t>The Problem is Not Under Control</a:t>
            </a:r>
          </a:p>
        </p:txBody>
      </p:sp>
      <p:sp>
        <p:nvSpPr>
          <p:cNvPr id="3" name="Content Placeholder 2"/>
          <p:cNvSpPr>
            <a:spLocks noGrp="1"/>
          </p:cNvSpPr>
          <p:nvPr>
            <p:ph idx="1"/>
          </p:nvPr>
        </p:nvSpPr>
        <p:spPr/>
        <p:txBody>
          <a:bodyPr>
            <a:normAutofit/>
          </a:bodyPr>
          <a:lstStyle/>
          <a:p>
            <a:pPr lvl="0">
              <a:defRPr/>
            </a:pPr>
            <a:r>
              <a:rPr lang="en-US" sz="2400" dirty="0"/>
              <a:t>Directors on boards who feel the company they serve are properly secured against a cyber attack …</a:t>
            </a:r>
          </a:p>
          <a:p>
            <a:pPr lvl="0">
              <a:defRPr/>
            </a:pPr>
            <a:endParaRPr lang="en-US" sz="2400" dirty="0"/>
          </a:p>
          <a:p>
            <a:pPr marL="396875" lvl="0" indent="-1588">
              <a:buNone/>
              <a:defRPr/>
            </a:pPr>
            <a:r>
              <a:rPr lang="en-US" sz="2400" dirty="0"/>
              <a:t>2016 – 42%</a:t>
            </a:r>
          </a:p>
          <a:p>
            <a:pPr marL="396875" lvl="0" indent="-1588">
              <a:buNone/>
              <a:defRPr/>
            </a:pPr>
            <a:r>
              <a:rPr lang="en-US" sz="2400" dirty="0"/>
              <a:t>2017 – 37%</a:t>
            </a:r>
          </a:p>
        </p:txBody>
      </p:sp>
      <p:pic>
        <p:nvPicPr>
          <p:cNvPr id="5" name="Picture 4" descr="Cyber6.jpg"/>
          <p:cNvPicPr>
            <a:picLocks noChangeAspect="1"/>
          </p:cNvPicPr>
          <p:nvPr/>
        </p:nvPicPr>
        <p:blipFill>
          <a:blip r:embed="rId2" cstate="print"/>
          <a:srcRect t="51563" r="31253" b="30937"/>
          <a:stretch>
            <a:fillRect/>
          </a:stretch>
        </p:blipFill>
        <p:spPr>
          <a:xfrm>
            <a:off x="0" y="5029200"/>
            <a:ext cx="9144000" cy="1828800"/>
          </a:xfrm>
          <a:prstGeom prst="rect">
            <a:avLst/>
          </a:prstGeom>
          <a:noFill/>
          <a:ln>
            <a:noFill/>
          </a:ln>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6601" y="3153037"/>
            <a:ext cx="2057400" cy="1519885"/>
          </a:xfrm>
          <a:prstGeom prst="rect">
            <a:avLst/>
          </a:prstGeom>
        </p:spPr>
      </p:pic>
    </p:spTree>
    <p:extLst>
      <p:ext uri="{BB962C8B-B14F-4D97-AF65-F5344CB8AC3E}">
        <p14:creationId xmlns:p14="http://schemas.microsoft.com/office/powerpoint/2010/main" val="4633980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11682</TotalTime>
  <Words>1136</Words>
  <Application>Microsoft Macintosh PowerPoint</Application>
  <PresentationFormat>On-screen Show (4:3)</PresentationFormat>
  <Paragraphs>201</Paragraphs>
  <Slides>30</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Wingdings 2</vt:lpstr>
      <vt:lpstr>Office Theme</vt:lpstr>
      <vt:lpstr>PowerPoint Presentation</vt:lpstr>
      <vt:lpstr>Agenda</vt:lpstr>
      <vt:lpstr>Agenda</vt:lpstr>
      <vt:lpstr>“Culture”</vt:lpstr>
      <vt:lpstr>Cyber Security Threat Status</vt:lpstr>
      <vt:lpstr>Attacks and Consequences</vt:lpstr>
      <vt:lpstr>Cyber Breach Examples</vt:lpstr>
      <vt:lpstr>Business Continuity Impacts</vt:lpstr>
      <vt:lpstr>The Problem is Not Under Control</vt:lpstr>
      <vt:lpstr>Present Situation Future Expectations</vt:lpstr>
      <vt:lpstr>Additional Infiltration Observations</vt:lpstr>
      <vt:lpstr>Necessary Response Types</vt:lpstr>
      <vt:lpstr>Workforce Attentions</vt:lpstr>
      <vt:lpstr>Cyber Security Transformations</vt:lpstr>
      <vt:lpstr>Culture Change</vt:lpstr>
      <vt:lpstr>Change is Tough</vt:lpstr>
      <vt:lpstr>PowerPoint Presentation</vt:lpstr>
      <vt:lpstr>Staying on Course/Threats</vt:lpstr>
      <vt:lpstr>Cyber Culture Testing Valentine’s Day Exercise</vt:lpstr>
      <vt:lpstr>Where are you?</vt:lpstr>
      <vt:lpstr>Where are you?</vt:lpstr>
      <vt:lpstr>Relevant Infrastructure(examples)</vt:lpstr>
      <vt:lpstr>What to Do</vt:lpstr>
      <vt:lpstr>Advisory/Implementation Support… Our Team Credentials</vt:lpstr>
      <vt:lpstr>Our Approach: Effective and Unique</vt:lpstr>
      <vt:lpstr>Phase Zero Approach</vt:lpstr>
      <vt:lpstr>Phase Zero Approach</vt:lpstr>
      <vt:lpstr>Phase Zero Approach</vt:lpstr>
      <vt:lpstr>Long-Term Collaboration Establishment and Continuation of Cyber Security Culture</vt:lpstr>
      <vt:lpstr>Summary/Next Steps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Cyber Threat Management</dc:title>
  <dc:creator>Ken</dc:creator>
  <cp:lastModifiedBy>Microsoft Office User</cp:lastModifiedBy>
  <cp:revision>166</cp:revision>
  <cp:lastPrinted>2018-09-20T13:56:54Z</cp:lastPrinted>
  <dcterms:created xsi:type="dcterms:W3CDTF">2018-04-21T14:34:41Z</dcterms:created>
  <dcterms:modified xsi:type="dcterms:W3CDTF">2019-05-14T00:34:25Z</dcterms:modified>
</cp:coreProperties>
</file>